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handoutMasterIdLst>
    <p:handoutMasterId r:id="rId16"/>
  </p:handoutMasterIdLst>
  <p:sldIdLst>
    <p:sldId id="256" r:id="rId2"/>
    <p:sldId id="257" r:id="rId3"/>
    <p:sldId id="275" r:id="rId4"/>
    <p:sldId id="274" r:id="rId5"/>
    <p:sldId id="281" r:id="rId6"/>
    <p:sldId id="277" r:id="rId7"/>
    <p:sldId id="282" r:id="rId8"/>
    <p:sldId id="279" r:id="rId9"/>
    <p:sldId id="278" r:id="rId10"/>
    <p:sldId id="280" r:id="rId11"/>
    <p:sldId id="276" r:id="rId12"/>
    <p:sldId id="284" r:id="rId13"/>
    <p:sldId id="283" r:id="rId14"/>
    <p:sldId id="28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30" autoAdjust="0"/>
  </p:normalViewPr>
  <p:slideViewPr>
    <p:cSldViewPr snapToGrid="0">
      <p:cViewPr varScale="1">
        <p:scale>
          <a:sx n="66" d="100"/>
          <a:sy n="66" d="100"/>
        </p:scale>
        <p:origin x="-81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0E2A8-4905-4902-8A8A-2BA4E98DA3F5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5F82-932D-40F2-89E0-A35ECEBB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2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839207" y="6450375"/>
            <a:ext cx="40136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podr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šku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Švajcar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kog sekret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ari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jata za ekonomske poslove SECO</a:t>
            </a:r>
            <a:endParaRPr lang="en-US" sz="1050" i="1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7" y="5655779"/>
            <a:ext cx="1969008" cy="104851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467" y="36212"/>
            <a:ext cx="2632210" cy="131610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71" y="215903"/>
            <a:ext cx="2384280" cy="9567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323" y="105888"/>
            <a:ext cx="1471515" cy="9483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175" y="37993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73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1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49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70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968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55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396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48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710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238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46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89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324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801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17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24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839207" y="6450375"/>
            <a:ext cx="40136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podr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šku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Švajcar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kog sekret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ari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jata za ekonomske poslove SECO</a:t>
            </a:r>
            <a:endParaRPr lang="en-US" sz="1050" i="1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7" y="5655779"/>
            <a:ext cx="1969008" cy="104851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467" y="36212"/>
            <a:ext cx="2632210" cy="131610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71" y="215903"/>
            <a:ext cx="2384280" cy="9567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323" y="105888"/>
            <a:ext cx="1471515" cy="94831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175" y="37993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0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095" y="1526311"/>
            <a:ext cx="7766936" cy="1646302"/>
          </a:xfrm>
        </p:spPr>
        <p:txBody>
          <a:bodyPr/>
          <a:lstStyle/>
          <a:p>
            <a:pPr algn="ctr"/>
            <a:r>
              <a:rPr lang="sr-Latn-RS" smtClean="0"/>
              <a:t>Reorganizacija u stečaju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918857"/>
            <a:ext cx="7766936" cy="1744964"/>
          </a:xfrm>
        </p:spPr>
        <p:txBody>
          <a:bodyPr anchor="ctr">
            <a:normAutofit/>
          </a:bodyPr>
          <a:lstStyle/>
          <a:p>
            <a:pPr algn="ctr">
              <a:spcBef>
                <a:spcPts val="0"/>
              </a:spcBef>
            </a:pPr>
            <a:r>
              <a:rPr lang="sr-Latn-R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Luka Andrić, advokat</a:t>
            </a:r>
            <a:endParaRPr lang="en-US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endParaRPr lang="sr-Latn-RS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sr-Latn-R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konsultant Svetske banke</a:t>
            </a:r>
            <a:endParaRPr lang="en-US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sr-Latn-R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rojek</a:t>
            </a:r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at </a:t>
            </a:r>
            <a:r>
              <a:rPr lang="sr-Latn-R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Rešavanja dugova i izlaska iz poslovanja</a:t>
            </a:r>
          </a:p>
          <a:p>
            <a:pPr algn="ctr">
              <a:spcBef>
                <a:spcPts val="0"/>
              </a:spcBef>
            </a:pPr>
            <a:endParaRPr lang="sr-Latn-RS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sr-Latn-R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Prezentacija za seminar ALSU u Beogradu, 23. juna, 2015. godine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967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391527"/>
            <a:ext cx="8596668" cy="4633476"/>
          </a:xfrm>
        </p:spPr>
        <p:txBody>
          <a:bodyPr/>
          <a:lstStyle/>
          <a:p>
            <a:pPr marL="262890" lvl="1" indent="0" algn="ctr">
              <a:spcBef>
                <a:spcPts val="0"/>
              </a:spcBef>
              <a:buNone/>
              <a:defRPr/>
            </a:pPr>
            <a:r>
              <a:rPr lang="sr-Latn-RS" sz="2400" smtClean="0">
                <a:solidFill>
                  <a:schemeClr val="accent1"/>
                </a:solidFill>
              </a:rPr>
              <a:t>ROČIŠTE ZA GLASANJE O PLANU</a:t>
            </a:r>
          </a:p>
          <a:p>
            <a:pPr marL="262890" lvl="1" indent="0" algn="ctr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accent1"/>
              </a:solidFill>
            </a:endParaRPr>
          </a:p>
          <a:p>
            <a:pPr marL="548640" lvl="1">
              <a:buClr>
                <a:srgbClr val="1CADE4"/>
              </a:buClr>
              <a:buFontTx/>
              <a:buChar char="-"/>
              <a:defRPr/>
            </a:pPr>
            <a:r>
              <a:rPr lang="sr-Latn-RS" sz="1500">
                <a:solidFill>
                  <a:schemeClr val="bg2">
                    <a:lumMod val="25000"/>
                  </a:schemeClr>
                </a:solidFill>
              </a:rPr>
              <a:t>Procena visine potraživanja od strane suda</a:t>
            </a:r>
            <a:endParaRPr lang="sr-Latn-RS" sz="1500">
              <a:solidFill>
                <a:srgbClr val="DFE3E5">
                  <a:lumMod val="25000"/>
                </a:srgbClr>
              </a:solidFill>
            </a:endParaRP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CS" sz="1200" smtClean="0">
                <a:solidFill>
                  <a:srgbClr val="1CADE4"/>
                </a:solidFill>
              </a:rPr>
              <a:t>Ako je potraživanje osporeno ili neispitano</a:t>
            </a: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RS" sz="1200" smtClean="0">
                <a:solidFill>
                  <a:srgbClr val="1CADE4"/>
                </a:solidFill>
              </a:rPr>
              <a:t>Nejasno da li je predlagač vezan postupkom ispitivanja potraživanja</a:t>
            </a: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RS" sz="1200" smtClean="0">
                <a:solidFill>
                  <a:srgbClr val="1CADE4"/>
                </a:solidFill>
              </a:rPr>
              <a:t>Nejasno da li sud može da proceni visinu potraživanja koje nije sporno između predlagača i poverioca, ali po primedbi trećeg </a:t>
            </a:r>
            <a:r>
              <a:rPr lang="sr-Latn-RS" sz="1200" smtClean="0">
                <a:solidFill>
                  <a:srgbClr val="1CADE4"/>
                </a:solidFill>
              </a:rPr>
              <a:t> lica </a:t>
            </a:r>
            <a:r>
              <a:rPr lang="sr-Latn-RS" sz="1200" smtClean="0">
                <a:solidFill>
                  <a:srgbClr val="1CADE4"/>
                </a:solidFill>
              </a:rPr>
              <a:t>(mogućnost za zloupotrebe)</a:t>
            </a:r>
          </a:p>
          <a:p>
            <a:pPr marL="548640" lvl="1">
              <a:buFontTx/>
              <a:buChar char="-"/>
              <a:defRPr/>
            </a:pPr>
            <a:r>
              <a:rPr lang="sr-Latn-RS" sz="1500" smtClean="0">
                <a:solidFill>
                  <a:schemeClr val="bg2">
                    <a:lumMod val="25000"/>
                  </a:schemeClr>
                </a:solidFill>
              </a:rPr>
              <a:t>Problem neprijavljenih potraživanja</a:t>
            </a:r>
            <a:endParaRPr lang="sr-Latn-RS" sz="1500">
              <a:solidFill>
                <a:schemeClr val="bg2">
                  <a:lumMod val="25000"/>
                </a:schemeClr>
              </a:solidFill>
            </a:endParaRPr>
          </a:p>
          <a:p>
            <a:pPr marL="1887538" lvl="1" indent="-276225">
              <a:buFont typeface="Wingdings" panose="05000000000000000000" pitchFamily="2" charset="2"/>
              <a:buChar char="v"/>
              <a:defRPr/>
            </a:pPr>
            <a:r>
              <a:rPr lang="sr-Latn-CS" sz="1200" smtClean="0">
                <a:solidFill>
                  <a:schemeClr val="accent1"/>
                </a:solidFill>
              </a:rPr>
              <a:t>Sudska praksa zauzela stav da poverilac ima pravo da se po pravnosnažnosti plana namiruje u skladu sa planom čak i ako je propustio rok za prijavu potraživanja u stečaju</a:t>
            </a:r>
            <a:endParaRPr lang="sr-Latn-CS" sz="1200" smtClean="0">
              <a:solidFill>
                <a:srgbClr val="1CADE4"/>
              </a:solidFill>
            </a:endParaRPr>
          </a:p>
          <a:p>
            <a:pPr marL="548640" lvl="1">
              <a:buFontTx/>
              <a:buChar char="-"/>
              <a:defRPr/>
            </a:pPr>
            <a:r>
              <a:rPr lang="sr-Latn-RS" sz="1500">
                <a:solidFill>
                  <a:schemeClr val="bg2">
                    <a:lumMod val="25000"/>
                  </a:schemeClr>
                </a:solidFill>
              </a:rPr>
              <a:t>Pitanje uslovnih potraživanja</a:t>
            </a:r>
          </a:p>
          <a:p>
            <a:pPr marL="1887538" lvl="1" indent="-276225">
              <a:buFont typeface="Wingdings" panose="05000000000000000000" pitchFamily="2" charset="2"/>
              <a:buChar char="v"/>
              <a:defRPr/>
            </a:pPr>
            <a:r>
              <a:rPr lang="en-US" sz="1200">
                <a:solidFill>
                  <a:schemeClr val="accent1"/>
                </a:solidFill>
              </a:rPr>
              <a:t>P</a:t>
            </a:r>
            <a:r>
              <a:rPr lang="sr-Latn-RS" sz="1200">
                <a:solidFill>
                  <a:schemeClr val="accent1"/>
                </a:solidFill>
              </a:rPr>
              <a:t>roblem sa stavom sudske </a:t>
            </a:r>
            <a:r>
              <a:rPr lang="sr-Latn-RS" sz="1200" smtClean="0">
                <a:solidFill>
                  <a:schemeClr val="accent1"/>
                </a:solidFill>
              </a:rPr>
              <a:t>prakse (nastupanje uslova do glasanja)</a:t>
            </a:r>
            <a:endParaRPr lang="sr-Latn-RS" sz="1200" smtClean="0">
              <a:solidFill>
                <a:schemeClr val="accent1"/>
              </a:solidFill>
            </a:endParaRPr>
          </a:p>
          <a:p>
            <a:pPr marL="1887538" lvl="1" indent="-276225">
              <a:buFont typeface="Wingdings" panose="05000000000000000000" pitchFamily="2" charset="2"/>
              <a:buChar char="v"/>
              <a:defRPr/>
            </a:pPr>
            <a:r>
              <a:rPr lang="sr-Latn-RS" sz="1200" smtClean="0">
                <a:solidFill>
                  <a:schemeClr val="accent1"/>
                </a:solidFill>
              </a:rPr>
              <a:t>Sudska praksa zauzela stav za potraživanja po osnovu jemstva (nisu uslovna)</a:t>
            </a:r>
            <a:endParaRPr lang="sr-Latn-RS" sz="1200">
              <a:solidFill>
                <a:schemeClr val="accent1"/>
              </a:solidFill>
            </a:endParaRPr>
          </a:p>
          <a:p>
            <a:pPr marL="731520" lvl="2" indent="-182880">
              <a:buFontTx/>
              <a:buChar char="-"/>
              <a:defRPr/>
            </a:pPr>
            <a:endParaRPr lang="sr-Latn-CS" sz="1100">
              <a:solidFill>
                <a:srgbClr val="1CADE4"/>
              </a:solidFill>
            </a:endParaRP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endParaRPr lang="sr-Latn-CS" sz="1100">
              <a:solidFill>
                <a:srgbClr val="1CADE4"/>
              </a:solidFill>
            </a:endParaRPr>
          </a:p>
          <a:p>
            <a:pPr marL="548640" lvl="1">
              <a:buClr>
                <a:srgbClr val="1CADE4"/>
              </a:buClr>
              <a:buFontTx/>
              <a:buChar char="-"/>
              <a:defRPr/>
            </a:pPr>
            <a:endParaRPr lang="sr-Latn-RS" sz="1500">
              <a:solidFill>
                <a:schemeClr val="bg2">
                  <a:lumMod val="25000"/>
                </a:schemeClr>
              </a:solidFill>
            </a:endParaRPr>
          </a:p>
          <a:p>
            <a:pPr marL="548640" lvl="1">
              <a:buClr>
                <a:srgbClr val="1CADE4"/>
              </a:buClr>
              <a:buFontTx/>
              <a:buChar char="-"/>
              <a:defRPr/>
            </a:pPr>
            <a:endParaRPr lang="en-US" altLang="en-US" sz="1400" smtClean="0"/>
          </a:p>
          <a:p>
            <a:pPr marL="548640" lvl="1">
              <a:buNone/>
              <a:defRPr/>
            </a:pPr>
            <a:endParaRPr lang="sr-Latn-CS" altLang="en-US" sz="1100" dirty="0">
              <a:solidFill>
                <a:schemeClr val="folHlink"/>
              </a:solidFill>
            </a:endParaRPr>
          </a:p>
          <a:p>
            <a:pPr marL="262890" lvl="1" indent="0">
              <a:buNone/>
              <a:defRPr/>
            </a:pPr>
            <a:endParaRPr lang="sr-Latn-C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70833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9585" y="1253273"/>
            <a:ext cx="8596668" cy="4633476"/>
          </a:xfrm>
        </p:spPr>
        <p:txBody>
          <a:bodyPr>
            <a:normAutofit/>
          </a:bodyPr>
          <a:lstStyle/>
          <a:p>
            <a:pPr marL="262890" lvl="1" indent="0" algn="ctr"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sr-Latn-RS" sz="2400" smtClean="0">
                <a:solidFill>
                  <a:schemeClr val="accent1"/>
                </a:solidFill>
              </a:rPr>
              <a:t>USVAJANJE I POSLEDICE PLANA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548640" lvl="1" algn="just">
              <a:spcBef>
                <a:spcPts val="600"/>
              </a:spcBef>
              <a:buFontTx/>
              <a:buChar char="-"/>
              <a:defRPr/>
            </a:pPr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Rešenjem kojim se plan potvrdjuje stečajni postupak se obustavlja</a:t>
            </a:r>
          </a:p>
          <a:p>
            <a:pPr marL="1863090" lvl="4">
              <a:buFont typeface="Wingdings" pitchFamily="2" charset="2"/>
              <a:buChar char="v"/>
              <a:defRPr/>
            </a:pPr>
            <a:r>
              <a:rPr lang="sr-Latn-RS" smtClean="0">
                <a:solidFill>
                  <a:schemeClr val="accent1"/>
                </a:solidFill>
              </a:rPr>
              <a:t>Prema izmenama iz 2014. godine, jasno da se </a:t>
            </a:r>
            <a:r>
              <a:rPr lang="sr-Latn-RS">
                <a:solidFill>
                  <a:schemeClr val="accent1"/>
                </a:solidFill>
              </a:rPr>
              <a:t>plan ne može primenjivati pre </a:t>
            </a:r>
            <a:r>
              <a:rPr lang="sr-Latn-RS" smtClean="0">
                <a:solidFill>
                  <a:schemeClr val="accent1"/>
                </a:solidFill>
              </a:rPr>
              <a:t>pravnosnažnosti</a:t>
            </a:r>
          </a:p>
          <a:p>
            <a:pPr marL="1863090" lvl="4">
              <a:buFont typeface="Wingdings" pitchFamily="2" charset="2"/>
              <a:buChar char="v"/>
              <a:defRPr/>
            </a:pPr>
            <a:r>
              <a:rPr lang="sr-Latn-RS" smtClean="0">
                <a:solidFill>
                  <a:schemeClr val="accent1"/>
                </a:solidFill>
              </a:rPr>
              <a:t>Prestaju sve pravne posledice stečaja</a:t>
            </a:r>
          </a:p>
          <a:p>
            <a:pPr marL="1863090" lvl="4">
              <a:buFont typeface="Wingdings" pitchFamily="2" charset="2"/>
              <a:buChar char="v"/>
              <a:defRPr/>
            </a:pPr>
            <a:r>
              <a:rPr lang="sr-Latn-RS" smtClean="0">
                <a:solidFill>
                  <a:schemeClr val="accent1"/>
                </a:solidFill>
              </a:rPr>
              <a:t>Zakon ne reguliše pitanje nastavka eventualnih pobojnih parnica</a:t>
            </a:r>
          </a:p>
          <a:p>
            <a:pPr marL="1863090" lvl="4"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sr-Latn-RS" smtClean="0">
                <a:solidFill>
                  <a:schemeClr val="accent1"/>
                </a:solidFill>
              </a:rPr>
              <a:t>Niti je jasno da li se mogu voditi nove pobojne parnice u skladu sa odredbama plana</a:t>
            </a:r>
          </a:p>
          <a:p>
            <a:pPr marL="548640" lvl="1" algn="just">
              <a:spcBef>
                <a:spcPts val="600"/>
              </a:spcBef>
              <a:buClr>
                <a:srgbClr val="1CADE4"/>
              </a:buClr>
              <a:buFontTx/>
              <a:buChar char="-"/>
              <a:defRPr/>
            </a:pPr>
            <a:r>
              <a:rPr lang="sr-Latn-RS" smtClean="0">
                <a:solidFill>
                  <a:srgbClr val="DFE3E5">
                    <a:lumMod val="25000"/>
                  </a:srgbClr>
                </a:solidFill>
              </a:rPr>
              <a:t>Tretman </a:t>
            </a:r>
            <a:r>
              <a:rPr lang="sr-Latn-RS" smtClean="0">
                <a:solidFill>
                  <a:srgbClr val="DFE3E5">
                    <a:lumMod val="25000"/>
                  </a:srgbClr>
                </a:solidFill>
              </a:rPr>
              <a:t>obaveza nastalih tokom stečajnog postupka i nakon početka primene plana</a:t>
            </a:r>
          </a:p>
          <a:p>
            <a:pPr marL="1863090" lvl="4">
              <a:buClr>
                <a:srgbClr val="1CADE4"/>
              </a:buClr>
              <a:buFont typeface="Wingdings" pitchFamily="2" charset="2"/>
              <a:buChar char="v"/>
              <a:defRPr/>
            </a:pPr>
            <a:r>
              <a:rPr lang="sr-Latn-RS" smtClean="0">
                <a:solidFill>
                  <a:schemeClr val="accent1"/>
                </a:solidFill>
              </a:rPr>
              <a:t>Nije jasno kako se tretiraju </a:t>
            </a:r>
            <a:r>
              <a:rPr lang="sr-Latn-RS" smtClean="0">
                <a:solidFill>
                  <a:schemeClr val="accent1"/>
                </a:solidFill>
              </a:rPr>
              <a:t>troškovi postupka i obaveze </a:t>
            </a:r>
            <a:r>
              <a:rPr lang="sr-Latn-RS" smtClean="0">
                <a:solidFill>
                  <a:schemeClr val="accent1"/>
                </a:solidFill>
              </a:rPr>
              <a:t>stečajne mase u slučaju da planom to nije </a:t>
            </a:r>
            <a:r>
              <a:rPr lang="sr-Latn-RS" smtClean="0">
                <a:solidFill>
                  <a:schemeClr val="accent1"/>
                </a:solidFill>
              </a:rPr>
              <a:t>propisano (prioritet u odnosu na klase plana)</a:t>
            </a:r>
            <a:endParaRPr lang="sr-Latn-RS" smtClean="0">
              <a:solidFill>
                <a:schemeClr val="accent1"/>
              </a:solidFill>
            </a:endParaRPr>
          </a:p>
          <a:p>
            <a:pPr marL="1863090" lvl="4">
              <a:spcAft>
                <a:spcPts val="600"/>
              </a:spcAft>
              <a:buClr>
                <a:srgbClr val="1CADE4"/>
              </a:buClr>
              <a:buFont typeface="Wingdings" pitchFamily="2" charset="2"/>
              <a:buChar char="v"/>
              <a:defRPr/>
            </a:pPr>
            <a:r>
              <a:rPr lang="sr-Latn-RS" smtClean="0">
                <a:solidFill>
                  <a:schemeClr val="accent1"/>
                </a:solidFill>
              </a:rPr>
              <a:t>Obaveze nastale nakon početka primene plana </a:t>
            </a:r>
            <a:r>
              <a:rPr lang="sr-Latn-RS" smtClean="0">
                <a:solidFill>
                  <a:schemeClr val="accent1"/>
                </a:solidFill>
              </a:rPr>
              <a:t>– namirenje u skladu sa rokovima dospeća</a:t>
            </a:r>
            <a:endParaRPr lang="sr-Latn-RS">
              <a:solidFill>
                <a:schemeClr val="accent1"/>
              </a:solidFill>
            </a:endParaRPr>
          </a:p>
          <a:p>
            <a:pPr marL="548640" lvl="1" algn="just">
              <a:spcBef>
                <a:spcPts val="600"/>
              </a:spcBef>
              <a:buClr>
                <a:srgbClr val="1CADE4"/>
              </a:buClr>
              <a:buFontTx/>
              <a:buChar char="-"/>
              <a:defRPr/>
            </a:pPr>
            <a:r>
              <a:rPr lang="sr-Latn-RS" smtClean="0">
                <a:solidFill>
                  <a:srgbClr val="DFE3E5">
                    <a:lumMod val="25000"/>
                  </a:srgbClr>
                </a:solidFill>
              </a:rPr>
              <a:t>Nastavak </a:t>
            </a:r>
            <a:r>
              <a:rPr lang="sr-Latn-RS" smtClean="0">
                <a:solidFill>
                  <a:srgbClr val="DFE3E5">
                    <a:lumMod val="25000"/>
                  </a:srgbClr>
                </a:solidFill>
              </a:rPr>
              <a:t>poslovanja dužnika</a:t>
            </a:r>
          </a:p>
          <a:p>
            <a:pPr marL="1863090" lvl="4">
              <a:buClr>
                <a:srgbClr val="1CADE4"/>
              </a:buClr>
              <a:buFont typeface="Wingdings" pitchFamily="2" charset="2"/>
              <a:buChar char="v"/>
              <a:defRPr/>
            </a:pPr>
            <a:r>
              <a:rPr lang="sr-Latn-RS" smtClean="0">
                <a:solidFill>
                  <a:srgbClr val="1CADE4"/>
                </a:solidFill>
              </a:rPr>
              <a:t>Dužnik postaje normalno privredno društvo i stečajni upravnik </a:t>
            </a:r>
            <a:r>
              <a:rPr lang="sr-Latn-RS" smtClean="0">
                <a:solidFill>
                  <a:srgbClr val="1CADE4"/>
                </a:solidFill>
              </a:rPr>
              <a:t>nema </a:t>
            </a:r>
            <a:r>
              <a:rPr lang="sr-Latn-RS" smtClean="0">
                <a:solidFill>
                  <a:srgbClr val="1CADE4"/>
                </a:solidFill>
              </a:rPr>
              <a:t>više nadležnost</a:t>
            </a:r>
          </a:p>
          <a:p>
            <a:pPr marL="1863090" lvl="4">
              <a:buClr>
                <a:srgbClr val="1CADE4"/>
              </a:buClr>
              <a:buFont typeface="Wingdings" pitchFamily="2" charset="2"/>
              <a:buChar char="v"/>
              <a:defRPr/>
            </a:pPr>
            <a:r>
              <a:rPr lang="sr-Latn-RS" smtClean="0">
                <a:solidFill>
                  <a:srgbClr val="1CADE4"/>
                </a:solidFill>
              </a:rPr>
              <a:t>Primopredaja dužnosti sa organima dužnika po početku primene plana</a:t>
            </a:r>
          </a:p>
          <a:p>
            <a:pPr marL="1863090" lvl="4">
              <a:buClr>
                <a:srgbClr val="1CADE4"/>
              </a:buClr>
              <a:buFont typeface="Wingdings" pitchFamily="2" charset="2"/>
              <a:buChar char="v"/>
              <a:defRPr/>
            </a:pPr>
            <a:r>
              <a:rPr lang="sr-Latn-RS" smtClean="0">
                <a:solidFill>
                  <a:srgbClr val="1CADE4"/>
                </a:solidFill>
              </a:rPr>
              <a:t>Osnovna razlika u odnosu na druga društva u tome što mu preti stečaj u  slučaju kršenja plana</a:t>
            </a:r>
            <a:endParaRPr lang="sr-Latn-RS">
              <a:solidFill>
                <a:srgbClr val="1CADE4"/>
              </a:solidFill>
            </a:endParaRPr>
          </a:p>
          <a:p>
            <a:pPr marL="548640" lvl="1" algn="just">
              <a:spcBef>
                <a:spcPts val="600"/>
              </a:spcBef>
              <a:buClr>
                <a:srgbClr val="1CADE4"/>
              </a:buClr>
              <a:buFontTx/>
              <a:buChar char="-"/>
              <a:defRPr/>
            </a:pPr>
            <a:endParaRPr lang="sr-Latn-RS">
              <a:solidFill>
                <a:srgbClr val="DFE3E5">
                  <a:lumMod val="25000"/>
                </a:srgbClr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endParaRPr lang="sr-Latn-CS" altLang="en-US" sz="1100" dirty="0">
              <a:solidFill>
                <a:schemeClr val="folHlink"/>
              </a:solidFill>
            </a:endParaRPr>
          </a:p>
          <a:p>
            <a:pPr marL="262890" lvl="1" indent="0">
              <a:buNone/>
              <a:defRPr/>
            </a:pPr>
            <a:endParaRPr lang="sr-Latn-C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98469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9585" y="1253273"/>
            <a:ext cx="8596668" cy="4633476"/>
          </a:xfrm>
        </p:spPr>
        <p:txBody>
          <a:bodyPr>
            <a:normAutofit/>
          </a:bodyPr>
          <a:lstStyle/>
          <a:p>
            <a:pPr marL="262890" lvl="1" indent="0" algn="ctr">
              <a:spcBef>
                <a:spcPts val="600"/>
              </a:spcBef>
              <a:buNone/>
              <a:defRPr/>
            </a:pPr>
            <a:r>
              <a:rPr lang="sr-Latn-RS" sz="2400" smtClean="0">
                <a:solidFill>
                  <a:schemeClr val="accent1"/>
                </a:solidFill>
              </a:rPr>
              <a:t>ULOGA DRŽAVNIH ORGANA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262890" lvl="1" indent="0">
              <a:spcBef>
                <a:spcPts val="600"/>
              </a:spcBef>
              <a:buNone/>
              <a:defRPr/>
            </a:pPr>
            <a:endParaRPr lang="sr-Latn-R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48640" lvl="1" algn="just">
              <a:spcBef>
                <a:spcPts val="600"/>
              </a:spcBef>
              <a:buFontTx/>
              <a:buChar char="-"/>
              <a:defRPr/>
            </a:pPr>
            <a:r>
              <a:rPr lang="sr-Latn-RS">
                <a:solidFill>
                  <a:schemeClr val="bg2">
                    <a:lumMod val="25000"/>
                  </a:schemeClr>
                </a:solidFill>
              </a:rPr>
              <a:t>K</a:t>
            </a:r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omisija za zaštitu konkurencije</a:t>
            </a:r>
          </a:p>
          <a:p>
            <a:pPr marL="1863090" lvl="4">
              <a:buFont typeface="Wingdings" pitchFamily="2" charset="2"/>
              <a:buChar char="v"/>
              <a:defRPr/>
            </a:pPr>
            <a:r>
              <a:rPr lang="sr-Latn-RS">
                <a:solidFill>
                  <a:schemeClr val="accent1"/>
                </a:solidFill>
              </a:rPr>
              <a:t>O</a:t>
            </a:r>
            <a:r>
              <a:rPr lang="x-none">
                <a:solidFill>
                  <a:schemeClr val="accent1"/>
                </a:solidFill>
              </a:rPr>
              <a:t>graničena obaveza pribavljanja njihovog mišljenja o tome da li se reorganizacija vrši suprotno propisima o zaštiti konkurencije na srednja i velika pravna lic</a:t>
            </a:r>
            <a:r>
              <a:rPr lang="sr-Latn-RS" smtClean="0">
                <a:solidFill>
                  <a:schemeClr val="accent1"/>
                </a:solidFill>
              </a:rPr>
              <a:t>a (izmene 2014)</a:t>
            </a:r>
            <a:endParaRPr lang="sr-Latn-RS">
              <a:solidFill>
                <a:schemeClr val="accent1"/>
              </a:solidFill>
            </a:endParaRPr>
          </a:p>
          <a:p>
            <a:pPr marL="1863090" lvl="4">
              <a:buFont typeface="Wingdings" pitchFamily="2" charset="2"/>
              <a:buChar char="v"/>
              <a:defRPr/>
            </a:pPr>
            <a:r>
              <a:rPr lang="sr-Latn-RS">
                <a:solidFill>
                  <a:schemeClr val="accent1"/>
                </a:solidFill>
              </a:rPr>
              <a:t>S</a:t>
            </a:r>
            <a:r>
              <a:rPr lang="en-US">
                <a:solidFill>
                  <a:schemeClr val="accent1"/>
                </a:solidFill>
              </a:rPr>
              <a:t>manj</a:t>
            </a:r>
            <a:r>
              <a:rPr lang="x-none">
                <a:solidFill>
                  <a:schemeClr val="accent1"/>
                </a:solidFill>
              </a:rPr>
              <a:t>uje </a:t>
            </a:r>
            <a:r>
              <a:rPr lang="en-US">
                <a:solidFill>
                  <a:schemeClr val="accent1"/>
                </a:solidFill>
              </a:rPr>
              <a:t>tro</a:t>
            </a:r>
            <a:r>
              <a:rPr lang="x-none">
                <a:solidFill>
                  <a:schemeClr val="accent1"/>
                </a:solidFill>
              </a:rPr>
              <a:t>š</a:t>
            </a:r>
            <a:r>
              <a:rPr lang="en-US">
                <a:solidFill>
                  <a:schemeClr val="accent1"/>
                </a:solidFill>
              </a:rPr>
              <a:t>ak</a:t>
            </a:r>
            <a:r>
              <a:rPr lang="x-none">
                <a:solidFill>
                  <a:schemeClr val="accent1"/>
                </a:solidFill>
              </a:rPr>
              <a:t> postupka za mikro i mala pravna lica</a:t>
            </a:r>
            <a:r>
              <a:rPr lang="sr-Latn-RS">
                <a:solidFill>
                  <a:schemeClr val="accent1"/>
                </a:solidFill>
              </a:rPr>
              <a:t> </a:t>
            </a:r>
            <a:r>
              <a:rPr lang="x-none">
                <a:solidFill>
                  <a:schemeClr val="accent1"/>
                </a:solidFill>
              </a:rPr>
              <a:t>(naknada Komisiji oko 120.000 dinara)</a:t>
            </a:r>
          </a:p>
          <a:p>
            <a:pPr marL="1863090" lvl="4">
              <a:buFont typeface="Wingdings" pitchFamily="2" charset="2"/>
              <a:buChar char="v"/>
              <a:defRPr/>
            </a:pPr>
            <a:r>
              <a:rPr lang="sr-Latn-RS" smtClean="0">
                <a:solidFill>
                  <a:schemeClr val="accent1"/>
                </a:solidFill>
              </a:rPr>
              <a:t>U</a:t>
            </a:r>
            <a:r>
              <a:rPr lang="x-none" smtClean="0">
                <a:solidFill>
                  <a:schemeClr val="accent1"/>
                </a:solidFill>
              </a:rPr>
              <a:t> </a:t>
            </a:r>
            <a:r>
              <a:rPr lang="x-none">
                <a:solidFill>
                  <a:schemeClr val="accent1"/>
                </a:solidFill>
              </a:rPr>
              <a:t>dosadašnoj praksi ovo mišljenje bilo čista formalnost (nije poznat slučaj da je bilo negativno)</a:t>
            </a:r>
            <a:endParaRPr lang="sr-Latn-RS">
              <a:solidFill>
                <a:schemeClr val="accent1"/>
              </a:solidFill>
            </a:endParaRPr>
          </a:p>
          <a:p>
            <a:pPr marL="1634490" lvl="4" indent="0">
              <a:buNone/>
              <a:defRPr/>
            </a:pPr>
            <a:endParaRPr lang="sr-Latn-CS" smtClean="0">
              <a:solidFill>
                <a:schemeClr val="accent1"/>
              </a:solidFill>
            </a:endParaRPr>
          </a:p>
          <a:p>
            <a:pPr marL="548640" lvl="1" algn="just">
              <a:spcBef>
                <a:spcPts val="600"/>
              </a:spcBef>
              <a:buClr>
                <a:srgbClr val="1CADE4"/>
              </a:buClr>
              <a:buFontTx/>
              <a:buChar char="-"/>
              <a:defRPr/>
            </a:pPr>
            <a:r>
              <a:rPr lang="sr-Latn-RS">
                <a:solidFill>
                  <a:srgbClr val="DFE3E5">
                    <a:lumMod val="25000"/>
                  </a:srgbClr>
                </a:solidFill>
              </a:rPr>
              <a:t>Komisija za </a:t>
            </a:r>
            <a:r>
              <a:rPr lang="sr-Latn-RS" smtClean="0">
                <a:solidFill>
                  <a:srgbClr val="DFE3E5">
                    <a:lumMod val="25000"/>
                  </a:srgbClr>
                </a:solidFill>
              </a:rPr>
              <a:t>kontrolu državne </a:t>
            </a:r>
            <a:r>
              <a:rPr lang="sr-Latn-RS" smtClean="0">
                <a:solidFill>
                  <a:srgbClr val="DFE3E5">
                    <a:lumMod val="25000"/>
                  </a:srgbClr>
                </a:solidFill>
              </a:rPr>
              <a:t>pomoći (izmene 2014)</a:t>
            </a:r>
            <a:endParaRPr lang="sr-Latn-RS" smtClean="0">
              <a:solidFill>
                <a:srgbClr val="DFE3E5">
                  <a:lumMod val="25000"/>
                </a:srgbClr>
              </a:solidFill>
            </a:endParaRPr>
          </a:p>
          <a:p>
            <a:pPr marL="1863090" lvl="4">
              <a:buClr>
                <a:srgbClr val="1CADE4"/>
              </a:buClr>
              <a:buFont typeface="Wingdings" pitchFamily="2" charset="2"/>
              <a:buChar char="v"/>
              <a:defRPr/>
            </a:pPr>
            <a:r>
              <a:rPr lang="sr-Latn-RS">
                <a:solidFill>
                  <a:schemeClr val="accent1"/>
                </a:solidFill>
              </a:rPr>
              <a:t>U</a:t>
            </a:r>
            <a:r>
              <a:rPr lang="x-none" smtClean="0">
                <a:solidFill>
                  <a:schemeClr val="accent1"/>
                </a:solidFill>
              </a:rPr>
              <a:t>vedena </a:t>
            </a:r>
            <a:r>
              <a:rPr lang="x-none">
                <a:solidFill>
                  <a:schemeClr val="accent1"/>
                </a:solidFill>
              </a:rPr>
              <a:t>zabrana </a:t>
            </a:r>
            <a:r>
              <a:rPr lang="en-US">
                <a:solidFill>
                  <a:schemeClr val="accent1"/>
                </a:solidFill>
              </a:rPr>
              <a:t>sprovo</a:t>
            </a:r>
            <a:r>
              <a:rPr lang="sr-Latn-CS">
                <a:solidFill>
                  <a:schemeClr val="accent1"/>
                </a:solidFill>
              </a:rPr>
              <a:t>đ</a:t>
            </a:r>
            <a:r>
              <a:rPr lang="en-US">
                <a:solidFill>
                  <a:schemeClr val="accent1"/>
                </a:solidFill>
              </a:rPr>
              <a:t>enja reorganzacije suprotno propisima o kontroli dr</a:t>
            </a:r>
            <a:r>
              <a:rPr lang="x-none">
                <a:solidFill>
                  <a:schemeClr val="accent1"/>
                </a:solidFill>
              </a:rPr>
              <a:t>ž</a:t>
            </a:r>
            <a:r>
              <a:rPr lang="en-US">
                <a:solidFill>
                  <a:schemeClr val="accent1"/>
                </a:solidFill>
              </a:rPr>
              <a:t>avne pomo</a:t>
            </a:r>
            <a:r>
              <a:rPr lang="x-none">
                <a:solidFill>
                  <a:schemeClr val="accent1"/>
                </a:solidFill>
              </a:rPr>
              <a:t>ć</a:t>
            </a:r>
            <a:r>
              <a:rPr lang="en-US" smtClean="0">
                <a:solidFill>
                  <a:schemeClr val="accent1"/>
                </a:solidFill>
              </a:rPr>
              <a:t>i</a:t>
            </a:r>
            <a:endParaRPr lang="sr-Latn-RS" smtClean="0">
              <a:solidFill>
                <a:schemeClr val="accent1"/>
              </a:solidFill>
            </a:endParaRPr>
          </a:p>
          <a:p>
            <a:pPr marL="1863090" lvl="4">
              <a:buClr>
                <a:srgbClr val="1CADE4"/>
              </a:buClr>
              <a:buFont typeface="Wingdings" pitchFamily="2" charset="2"/>
              <a:buChar char="v"/>
              <a:defRPr/>
            </a:pPr>
            <a:r>
              <a:rPr lang="sr-Latn-RS" smtClean="0">
                <a:solidFill>
                  <a:schemeClr val="accent1"/>
                </a:solidFill>
              </a:rPr>
              <a:t>Pribavljanje mišljenja samo za </a:t>
            </a:r>
            <a:r>
              <a:rPr lang="x-none" smtClean="0">
                <a:solidFill>
                  <a:schemeClr val="accent1"/>
                </a:solidFill>
              </a:rPr>
              <a:t>srednja </a:t>
            </a:r>
            <a:r>
              <a:rPr lang="x-none">
                <a:solidFill>
                  <a:schemeClr val="accent1"/>
                </a:solidFill>
              </a:rPr>
              <a:t>i velika </a:t>
            </a:r>
            <a:r>
              <a:rPr lang="x-none" smtClean="0">
                <a:solidFill>
                  <a:schemeClr val="accent1"/>
                </a:solidFill>
              </a:rPr>
              <a:t>pravna</a:t>
            </a:r>
            <a:r>
              <a:rPr lang="sr-Latn-RS" smtClean="0">
                <a:solidFill>
                  <a:schemeClr val="accent1"/>
                </a:solidFill>
              </a:rPr>
              <a:t> </a:t>
            </a:r>
            <a:r>
              <a:rPr lang="x-none" smtClean="0">
                <a:solidFill>
                  <a:schemeClr val="accent1"/>
                </a:solidFill>
              </a:rPr>
              <a:t> lica</a:t>
            </a:r>
            <a:endParaRPr lang="sr-Latn-RS">
              <a:solidFill>
                <a:schemeClr val="accent1"/>
              </a:solidFill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10000"/>
              <a:buNone/>
            </a:pPr>
            <a:endParaRPr lang="sr-Latn-CS" altLang="en-US" sz="1100" smtClean="0">
              <a:solidFill>
                <a:schemeClr val="folHlink"/>
              </a:solidFill>
            </a:endParaRPr>
          </a:p>
          <a:p>
            <a:pPr marL="548640" lvl="1" algn="just">
              <a:spcBef>
                <a:spcPts val="600"/>
              </a:spcBef>
              <a:buClr>
                <a:srgbClr val="1CADE4"/>
              </a:buClr>
              <a:buFontTx/>
              <a:buChar char="-"/>
              <a:defRPr/>
            </a:pPr>
            <a:r>
              <a:rPr lang="sr-Latn-RS" smtClean="0">
                <a:solidFill>
                  <a:srgbClr val="DFE3E5">
                    <a:lumMod val="25000"/>
                  </a:srgbClr>
                </a:solidFill>
              </a:rPr>
              <a:t>Agencija za privatizaciju</a:t>
            </a:r>
            <a:endParaRPr lang="sr-Latn-RS">
              <a:solidFill>
                <a:srgbClr val="DFE3E5">
                  <a:lumMod val="25000"/>
                </a:srgbClr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endParaRPr lang="sr-Latn-CS" altLang="en-US" sz="1100" dirty="0">
              <a:solidFill>
                <a:schemeClr val="folHlink"/>
              </a:solidFill>
            </a:endParaRPr>
          </a:p>
          <a:p>
            <a:pPr marL="262890" lvl="1" indent="0">
              <a:buNone/>
              <a:defRPr/>
            </a:pPr>
            <a:endParaRPr lang="sr-Latn-C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878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9585" y="1325844"/>
            <a:ext cx="8596668" cy="4633476"/>
          </a:xfrm>
        </p:spPr>
        <p:txBody>
          <a:bodyPr>
            <a:normAutofit/>
          </a:bodyPr>
          <a:lstStyle/>
          <a:p>
            <a:pPr marL="262890" lvl="1" indent="0" algn="ctr"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sr-Latn-RS" sz="2400" dirty="0" smtClean="0">
                <a:solidFill>
                  <a:schemeClr val="accent1"/>
                </a:solidFill>
              </a:rPr>
              <a:t>IZMENE PLANA REORGANIZACIJE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548640" lvl="1" algn="just">
              <a:spcBef>
                <a:spcPts val="600"/>
              </a:spcBef>
              <a:buFontTx/>
              <a:buChar char="-"/>
              <a:defRPr/>
            </a:pPr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Član </a:t>
            </a:r>
            <a:r>
              <a:rPr lang="sr-Latn-RS" dirty="0" smtClean="0">
                <a:solidFill>
                  <a:schemeClr val="bg2">
                    <a:lumMod val="25000"/>
                  </a:schemeClr>
                </a:solidFill>
              </a:rPr>
              <a:t>167. stav 1. predviđa da se međusobne obaveze uređuju isključivo u skladu sa usvojenim planom, kao i da je plan novi ugovor za izmirenje potraživanja</a:t>
            </a:r>
          </a:p>
          <a:p>
            <a:pPr marL="1863090" lvl="4">
              <a:buFont typeface="Wingdings" pitchFamily="2" charset="2"/>
              <a:buChar char="v"/>
              <a:defRPr/>
            </a:pPr>
            <a:r>
              <a:rPr lang="sr-Latn-CS" dirty="0" smtClean="0">
                <a:solidFill>
                  <a:schemeClr val="accent1"/>
                </a:solidFill>
              </a:rPr>
              <a:t>Plan se ne može raskinuti usled neizvršenja budući da je višestrani, a sankcija novi stečaj</a:t>
            </a:r>
          </a:p>
          <a:p>
            <a:pPr marL="1863090" lvl="4">
              <a:buFont typeface="Wingdings" pitchFamily="2" charset="2"/>
              <a:buChar char="v"/>
              <a:defRPr/>
            </a:pPr>
            <a:r>
              <a:rPr lang="sr-Latn-CS" dirty="0" smtClean="0">
                <a:solidFill>
                  <a:schemeClr val="accent1"/>
                </a:solidFill>
              </a:rPr>
              <a:t>U slučaju novog stečaja, potraživanja se prijavljuju u skladu sa planom</a:t>
            </a:r>
          </a:p>
          <a:p>
            <a:pPr marL="1863090" lvl="4">
              <a:buFont typeface="Wingdings" pitchFamily="2" charset="2"/>
              <a:buChar char="v"/>
              <a:defRPr/>
            </a:pPr>
            <a:r>
              <a:rPr lang="sr-Latn-CS" dirty="0" smtClean="0">
                <a:solidFill>
                  <a:schemeClr val="accent1"/>
                </a:solidFill>
              </a:rPr>
              <a:t>Ipak, moguće je planom ugovoriti raskidni uslov</a:t>
            </a:r>
          </a:p>
          <a:p>
            <a:pPr marL="1863090" lvl="4">
              <a:buFont typeface="Wingdings" pitchFamily="2" charset="2"/>
              <a:buChar char="v"/>
              <a:defRPr/>
            </a:pPr>
            <a:r>
              <a:rPr lang="sr-Latn-CS" dirty="0" smtClean="0">
                <a:solidFill>
                  <a:schemeClr val="accent1"/>
                </a:solidFill>
              </a:rPr>
              <a:t>Sudska praksa načelno daje zaštitu svemu što strane u planu predvide, osim ako je suprotno zakonu</a:t>
            </a:r>
            <a:r>
              <a:rPr lang="sr-Latn-CS" dirty="0">
                <a:solidFill>
                  <a:schemeClr val="accent1"/>
                </a:solidFill>
              </a:rPr>
              <a:t>		</a:t>
            </a:r>
            <a:endParaRPr lang="sr-Latn-R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48640" lvl="1">
              <a:buFontTx/>
              <a:buChar char="-"/>
              <a:defRPr/>
            </a:pPr>
            <a:r>
              <a:rPr lang="sr-Latn-RS" dirty="0" smtClean="0">
                <a:solidFill>
                  <a:schemeClr val="bg2">
                    <a:lumMod val="25000"/>
                  </a:schemeClr>
                </a:solidFill>
              </a:rPr>
              <a:t>Izmene plana nisu moguće</a:t>
            </a:r>
          </a:p>
          <a:p>
            <a:pPr marL="1863090" lvl="4">
              <a:buFont typeface="Wingdings" pitchFamily="2" charset="2"/>
              <a:buChar char="v"/>
              <a:defRPr/>
            </a:pPr>
            <a:r>
              <a:rPr lang="sr-Latn-CS" dirty="0" smtClean="0">
                <a:solidFill>
                  <a:schemeClr val="accent1"/>
                </a:solidFill>
              </a:rPr>
              <a:t>Sudska praksa je na stanovištu od prošle godine da nije dozvoljeno ni da dužnik predloži UPPR tokom perioda izvršavanja plana</a:t>
            </a:r>
            <a:endParaRPr lang="sr-Latn-CS" dirty="0">
              <a:solidFill>
                <a:schemeClr val="accent1"/>
              </a:solidFill>
            </a:endParaRPr>
          </a:p>
          <a:p>
            <a:pPr marL="1863090" lvl="4">
              <a:buFont typeface="Wingdings" pitchFamily="2" charset="2"/>
              <a:buChar char="v"/>
              <a:defRPr/>
            </a:pPr>
            <a:r>
              <a:rPr lang="sr-Latn-CS" dirty="0" smtClean="0">
                <a:solidFill>
                  <a:schemeClr val="accent1"/>
                </a:solidFill>
              </a:rPr>
              <a:t>Ipak, ako se otvori novi stečaj, moguće je ponovo pripremiti i predložiti plan reorganizacije</a:t>
            </a:r>
          </a:p>
          <a:p>
            <a:pPr marL="1863090" lvl="4">
              <a:buFont typeface="Wingdings" pitchFamily="2" charset="2"/>
              <a:buChar char="v"/>
              <a:defRPr/>
            </a:pPr>
            <a:r>
              <a:rPr lang="sr-Latn-CS" dirty="0" smtClean="0">
                <a:solidFill>
                  <a:schemeClr val="accent1"/>
                </a:solidFill>
              </a:rPr>
              <a:t>Postoji praktično neupotrebljiv stav PAS da se uvek može zaključiti vansudsko poravnanje između svih strana, kojim bi se izvršila </a:t>
            </a:r>
            <a:r>
              <a:rPr lang="sr-Latn-CS" smtClean="0">
                <a:solidFill>
                  <a:schemeClr val="accent1"/>
                </a:solidFill>
              </a:rPr>
              <a:t>izmena plana</a:t>
            </a:r>
          </a:p>
          <a:p>
            <a:pPr marL="1863090" lvl="4">
              <a:buFont typeface="Wingdings" pitchFamily="2" charset="2"/>
              <a:buChar char="v"/>
              <a:defRPr/>
            </a:pPr>
            <a:r>
              <a:rPr lang="sr-Latn-CS" smtClean="0">
                <a:solidFill>
                  <a:schemeClr val="accent1"/>
                </a:solidFill>
              </a:rPr>
              <a:t>Važno kroz odredbe plana predvideti mehanizam za odobravanje odstupanja od plana tokom godina (uobičajeno kroz Odbor poverilaca) i zamenu nezavisnog stručnog lica ako je potrebno</a:t>
            </a:r>
            <a:endParaRPr lang="sr-Latn-CS" dirty="0">
              <a:solidFill>
                <a:schemeClr val="accent1"/>
              </a:solidFill>
            </a:endParaRPr>
          </a:p>
          <a:p>
            <a:pPr marL="1863090" lvl="4">
              <a:buFont typeface="Wingdings" pitchFamily="2" charset="2"/>
              <a:buChar char="v"/>
              <a:defRPr/>
            </a:pPr>
            <a:endParaRPr lang="sr-Latn-CS" dirty="0">
              <a:solidFill>
                <a:schemeClr val="accent1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endParaRPr lang="sr-Latn-CS" altLang="en-US" sz="1100" dirty="0">
              <a:solidFill>
                <a:schemeClr val="folHlink"/>
              </a:solidFill>
            </a:endParaRPr>
          </a:p>
          <a:p>
            <a:pPr marL="262890" lvl="1" indent="0">
              <a:buNone/>
              <a:defRPr/>
            </a:pPr>
            <a:endParaRPr lang="sr-Latn-C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0303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095" y="1526311"/>
            <a:ext cx="7766936" cy="1646302"/>
          </a:xfrm>
        </p:spPr>
        <p:txBody>
          <a:bodyPr/>
          <a:lstStyle/>
          <a:p>
            <a:pPr algn="ctr"/>
            <a:r>
              <a:rPr lang="sr-Latn-RS" smtClean="0"/>
              <a:t>Hvala na pažnji!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918857"/>
            <a:ext cx="7766936" cy="1744964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sr-Latn-RS" sz="2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Luka Andrić, advokat</a:t>
            </a:r>
            <a:endParaRPr lang="en-US" sz="20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endParaRPr lang="sr-Latn-RS" sz="20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sr-Latn-RS" sz="2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konsultant Svetske banke</a:t>
            </a:r>
            <a:endParaRPr lang="en-US" sz="20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sr-Latn-RS" sz="2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rojek</a:t>
            </a:r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sr-Latn-RS" sz="2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r-Latn-RS" sz="2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Rešavanja dugova i izlaska iz poslovanja</a:t>
            </a:r>
            <a:endParaRPr lang="en-US" sz="20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endParaRPr lang="sr-Latn-RS" sz="20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-mail: </a:t>
            </a:r>
            <a:r>
              <a:rPr lang="sr-Latn-RS" sz="2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luka.andric</a:t>
            </a:r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@andriclaw.rs</a:t>
            </a:r>
            <a:endParaRPr lang="sr-Latn-RS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8298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083" y="1194109"/>
            <a:ext cx="8596668" cy="4633476"/>
          </a:xfrm>
        </p:spPr>
        <p:txBody>
          <a:bodyPr>
            <a:normAutofit fontScale="92500"/>
          </a:bodyPr>
          <a:lstStyle/>
          <a:p>
            <a:pPr marL="262890" lvl="1" indent="0" algn="ctr">
              <a:buNone/>
              <a:defRPr/>
            </a:pPr>
            <a:r>
              <a:rPr lang="sr-Latn-RS" sz="2400" dirty="0" smtClean="0">
                <a:solidFill>
                  <a:schemeClr val="accent1"/>
                </a:solidFill>
              </a:rPr>
              <a:t>ZAŠTO REORGANIZACIJA U STEČAJU?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262890" lvl="1" indent="0">
              <a:buNone/>
              <a:defRPr/>
            </a:pPr>
            <a:endParaRPr lang="sr-Latn-R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62890" lvl="1" indent="0">
              <a:spcBef>
                <a:spcPts val="0"/>
              </a:spcBef>
              <a:buNone/>
              <a:defRPr/>
            </a:pPr>
            <a:r>
              <a:rPr lang="sr-Latn-RS" dirty="0" smtClean="0">
                <a:solidFill>
                  <a:schemeClr val="bg2">
                    <a:lumMod val="25000"/>
                  </a:schemeClr>
                </a:solidFill>
              </a:rPr>
              <a:t>- Svrha:</a:t>
            </a:r>
            <a:r>
              <a:rPr lang="sr-Latn-RS" dirty="0" smtClean="0">
                <a:solidFill>
                  <a:schemeClr val="accent1"/>
                </a:solidFill>
              </a:rPr>
              <a:t> 	(1) spa</a:t>
            </a:r>
            <a:r>
              <a:rPr lang="sr-Latn-CS" dirty="0">
                <a:solidFill>
                  <a:schemeClr val="accent1"/>
                </a:solidFill>
              </a:rPr>
              <a:t>siti dužnika od </a:t>
            </a:r>
            <a:r>
              <a:rPr lang="sr-Latn-CS" dirty="0" smtClean="0">
                <a:solidFill>
                  <a:schemeClr val="accent1"/>
                </a:solidFill>
              </a:rPr>
              <a:t>bankrota i prestanka poslovanja</a:t>
            </a:r>
          </a:p>
          <a:p>
            <a:pPr marL="262890" lvl="1" indent="0">
              <a:spcBef>
                <a:spcPts val="0"/>
              </a:spcBef>
              <a:buNone/>
              <a:defRPr/>
            </a:pPr>
            <a:r>
              <a:rPr lang="sr-Latn-CS" dirty="0">
                <a:solidFill>
                  <a:schemeClr val="accent1"/>
                </a:solidFill>
              </a:rPr>
              <a:t>	</a:t>
            </a:r>
            <a:r>
              <a:rPr lang="sr-Latn-CS" dirty="0" smtClean="0">
                <a:solidFill>
                  <a:schemeClr val="accent1"/>
                </a:solidFill>
              </a:rPr>
              <a:t>		(2) sačuvati kapital odnosno poziciju vlasnika</a:t>
            </a:r>
          </a:p>
          <a:p>
            <a:pPr marL="262890" lvl="1" indent="0">
              <a:spcBef>
                <a:spcPts val="0"/>
              </a:spcBef>
              <a:buNone/>
              <a:defRPr/>
            </a:pPr>
            <a:r>
              <a:rPr lang="sr-Latn-CS" dirty="0">
                <a:solidFill>
                  <a:schemeClr val="accent1"/>
                </a:solidFill>
              </a:rPr>
              <a:t>	</a:t>
            </a:r>
            <a:r>
              <a:rPr lang="sr-Latn-CS" dirty="0" smtClean="0">
                <a:solidFill>
                  <a:schemeClr val="accent1"/>
                </a:solidFill>
              </a:rPr>
              <a:t>		(3) povećati namirenje poverilaca i sačuvati dužnika </a:t>
            </a:r>
            <a:r>
              <a:rPr lang="sr-Latn-CS" smtClean="0">
                <a:solidFill>
                  <a:schemeClr val="accent1"/>
                </a:solidFill>
              </a:rPr>
              <a:t>kao klijenta</a:t>
            </a:r>
          </a:p>
          <a:p>
            <a:pPr marL="262890" lvl="1" indent="0">
              <a:spcBef>
                <a:spcPts val="0"/>
              </a:spcBef>
              <a:buNone/>
              <a:defRPr/>
            </a:pPr>
            <a:r>
              <a:rPr lang="sr-Latn-CS">
                <a:solidFill>
                  <a:schemeClr val="accent1"/>
                </a:solidFill>
              </a:rPr>
              <a:t>	</a:t>
            </a:r>
            <a:r>
              <a:rPr lang="sr-Latn-CS" smtClean="0">
                <a:solidFill>
                  <a:schemeClr val="accent1"/>
                </a:solidFill>
              </a:rPr>
              <a:t>		(</a:t>
            </a:r>
            <a:r>
              <a:rPr lang="sr-Latn-CS" dirty="0" smtClean="0">
                <a:solidFill>
                  <a:schemeClr val="accent1"/>
                </a:solidFill>
              </a:rPr>
              <a:t>4) potencijalno oslobađanje </a:t>
            </a:r>
            <a:r>
              <a:rPr lang="sr-Latn-CS" smtClean="0">
                <a:solidFill>
                  <a:schemeClr val="accent1"/>
                </a:solidFill>
              </a:rPr>
              <a:t>rezervacija banaka</a:t>
            </a:r>
          </a:p>
          <a:p>
            <a:pPr marL="262890" lvl="1" indent="0">
              <a:spcBef>
                <a:spcPts val="0"/>
              </a:spcBef>
              <a:buNone/>
              <a:defRPr/>
            </a:pPr>
            <a:r>
              <a:rPr lang="sr-Latn-CS">
                <a:solidFill>
                  <a:schemeClr val="accent1"/>
                </a:solidFill>
              </a:rPr>
              <a:t>	</a:t>
            </a:r>
            <a:r>
              <a:rPr lang="sr-Latn-CS" smtClean="0">
                <a:solidFill>
                  <a:schemeClr val="accent1"/>
                </a:solidFill>
              </a:rPr>
              <a:t>		(5) pogodnija klasifikacija dužnika (drugo </a:t>
            </a:r>
            <a:r>
              <a:rPr lang="sr-Latn-CS" smtClean="0">
                <a:solidFill>
                  <a:schemeClr val="accent1"/>
                </a:solidFill>
              </a:rPr>
              <a:t>restrukturiranje</a:t>
            </a:r>
            <a:r>
              <a:rPr lang="en-US" smtClean="0">
                <a:solidFill>
                  <a:schemeClr val="accent1"/>
                </a:solidFill>
              </a:rPr>
              <a:t> - Odluka o klasifikaciji</a:t>
            </a:r>
            <a:r>
              <a:rPr lang="sr-Latn-CS" smtClean="0">
                <a:solidFill>
                  <a:schemeClr val="accent1"/>
                </a:solidFill>
              </a:rPr>
              <a:t>)</a:t>
            </a:r>
            <a:endParaRPr lang="sr-Latn-CS" dirty="0" smtClean="0">
              <a:solidFill>
                <a:schemeClr val="accent1"/>
              </a:solidFill>
            </a:endParaRPr>
          </a:p>
          <a:p>
            <a:pPr marL="262890" lvl="1" indent="0">
              <a:spcBef>
                <a:spcPts val="0"/>
              </a:spcBef>
              <a:buNone/>
              <a:defRPr/>
            </a:pPr>
            <a:r>
              <a:rPr lang="sr-Latn-CS" dirty="0">
                <a:solidFill>
                  <a:schemeClr val="accent1"/>
                </a:solidFill>
              </a:rPr>
              <a:t>	</a:t>
            </a:r>
            <a:r>
              <a:rPr lang="sr-Latn-CS" dirty="0" smtClean="0">
                <a:solidFill>
                  <a:schemeClr val="accent1"/>
                </a:solidFill>
              </a:rPr>
              <a:t>	</a:t>
            </a:r>
            <a:r>
              <a:rPr lang="sr-Latn-CS" smtClean="0">
                <a:solidFill>
                  <a:schemeClr val="accent1"/>
                </a:solidFill>
              </a:rPr>
              <a:t>	(6) izbegavanje ili </a:t>
            </a:r>
            <a:r>
              <a:rPr lang="sr-Latn-CS" dirty="0" smtClean="0">
                <a:solidFill>
                  <a:schemeClr val="accent1"/>
                </a:solidFill>
              </a:rPr>
              <a:t>odlaganje konačne ispravke </a:t>
            </a:r>
            <a:r>
              <a:rPr lang="sr-Latn-CS" smtClean="0">
                <a:solidFill>
                  <a:schemeClr val="accent1"/>
                </a:solidFill>
              </a:rPr>
              <a:t>vrednosti </a:t>
            </a:r>
            <a:r>
              <a:rPr lang="sr-Latn-CS" smtClean="0">
                <a:solidFill>
                  <a:schemeClr val="accent1"/>
                </a:solidFill>
              </a:rPr>
              <a:t>potraživanja</a:t>
            </a:r>
            <a:r>
              <a:rPr lang="en-US" smtClean="0">
                <a:solidFill>
                  <a:schemeClr val="accent1"/>
                </a:solidFill>
              </a:rPr>
              <a:t> (MSFI)</a:t>
            </a:r>
            <a:endParaRPr lang="sr-Latn-CS" smtClean="0">
              <a:solidFill>
                <a:schemeClr val="accent1"/>
              </a:solidFill>
            </a:endParaRPr>
          </a:p>
          <a:p>
            <a:pPr marL="262890" lvl="1" indent="0">
              <a:spcBef>
                <a:spcPts val="0"/>
              </a:spcBef>
              <a:buNone/>
              <a:defRPr/>
            </a:pPr>
            <a:r>
              <a:rPr lang="sr-Latn-CS">
                <a:solidFill>
                  <a:schemeClr val="accent1"/>
                </a:solidFill>
              </a:rPr>
              <a:t>	</a:t>
            </a:r>
            <a:r>
              <a:rPr lang="sr-Latn-CS" smtClean="0">
                <a:solidFill>
                  <a:schemeClr val="accent1"/>
                </a:solidFill>
              </a:rPr>
              <a:t>		(7) poverioci stiču izvršnu ispravu</a:t>
            </a:r>
            <a:endParaRPr lang="sr-Latn-CS" dirty="0" smtClean="0">
              <a:solidFill>
                <a:schemeClr val="accent1"/>
              </a:solidFill>
            </a:endParaRPr>
          </a:p>
          <a:p>
            <a:pPr marL="262890" lvl="1" indent="0">
              <a:spcBef>
                <a:spcPts val="600"/>
              </a:spcBef>
              <a:buNone/>
              <a:defRPr/>
            </a:pPr>
            <a:endParaRPr lang="sr-Latn-CS" dirty="0" smtClean="0">
              <a:solidFill>
                <a:schemeClr val="accent1"/>
              </a:solidFill>
            </a:endParaRPr>
          </a:p>
          <a:p>
            <a:pPr marL="1800225" lvl="1" indent="-1538288">
              <a:spcBef>
                <a:spcPts val="600"/>
              </a:spcBef>
              <a:buNone/>
              <a:defRPr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- Mehanizam</a:t>
            </a:r>
            <a:r>
              <a:rPr lang="sr-Latn-CS" dirty="0">
                <a:solidFill>
                  <a:schemeClr val="bg2">
                    <a:lumMod val="25000"/>
                  </a:schemeClr>
                </a:solidFill>
              </a:rPr>
              <a:t>:	</a:t>
            </a:r>
            <a:r>
              <a:rPr lang="sr-Latn-CS" dirty="0" smtClean="0">
                <a:solidFill>
                  <a:schemeClr val="accent1"/>
                </a:solidFill>
              </a:rPr>
              <a:t>redefinisanje </a:t>
            </a:r>
            <a:r>
              <a:rPr lang="sr-Latn-CS" dirty="0">
                <a:solidFill>
                  <a:schemeClr val="accent1"/>
                </a:solidFill>
              </a:rPr>
              <a:t>dužničko poverilačkih </a:t>
            </a:r>
            <a:r>
              <a:rPr lang="sr-Latn-CS" dirty="0" smtClean="0">
                <a:solidFill>
                  <a:schemeClr val="accent1"/>
                </a:solidFill>
              </a:rPr>
              <a:t>odnosa, najčešće kroz reprogram, delimični otpis kamata, unovčenje imovine radi namirenja i konverziju potraživanja u kapital</a:t>
            </a:r>
          </a:p>
          <a:p>
            <a:pPr marL="1800225" lvl="1" indent="-1538288">
              <a:spcBef>
                <a:spcPts val="600"/>
              </a:spcBef>
              <a:buNone/>
              <a:defRPr/>
            </a:pPr>
            <a:endParaRPr lang="sr-Latn-CS" dirty="0" smtClean="0">
              <a:solidFill>
                <a:schemeClr val="accent1"/>
              </a:solidFill>
            </a:endParaRPr>
          </a:p>
          <a:p>
            <a:pPr marL="262890" lvl="1" indent="0">
              <a:spcBef>
                <a:spcPts val="600"/>
              </a:spcBef>
              <a:buNone/>
              <a:defRPr/>
            </a:pPr>
            <a:r>
              <a:rPr lang="sr-Latn-CS" dirty="0">
                <a:solidFill>
                  <a:schemeClr val="bg2">
                    <a:lumMod val="25000"/>
                  </a:schemeClr>
                </a:solidFill>
              </a:rPr>
              <a:t>- Osnovni uslov:	</a:t>
            </a:r>
            <a:r>
              <a:rPr lang="sr-Latn-CS" dirty="0">
                <a:solidFill>
                  <a:schemeClr val="accent1"/>
                </a:solidFill>
              </a:rPr>
              <a:t>povoljnije </a:t>
            </a:r>
            <a:r>
              <a:rPr lang="sr-Latn-CS" dirty="0" smtClean="0">
                <a:solidFill>
                  <a:schemeClr val="accent1"/>
                </a:solidFill>
              </a:rPr>
              <a:t>namirenje poverilaca </a:t>
            </a:r>
            <a:r>
              <a:rPr lang="sr-Latn-CS" dirty="0">
                <a:solidFill>
                  <a:schemeClr val="accent1"/>
                </a:solidFill>
              </a:rPr>
              <a:t>u odnosu na </a:t>
            </a:r>
            <a:r>
              <a:rPr lang="sr-Latn-CS" dirty="0" smtClean="0">
                <a:solidFill>
                  <a:schemeClr val="accent1"/>
                </a:solidFill>
              </a:rPr>
              <a:t>bankrot</a:t>
            </a:r>
          </a:p>
          <a:p>
            <a:pPr marL="2320290" lvl="5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sr-Latn-RS" altLang="en-US" dirty="0">
                <a:solidFill>
                  <a:schemeClr val="accent1"/>
                </a:solidFill>
              </a:rPr>
              <a:t>Plan mora da sadrži procenu novčanog iznosa koji bi se dobio unovčenjem imovine u bankrotu</a:t>
            </a:r>
            <a:endParaRPr lang="sr-Cyrl-CS" altLang="en-US" dirty="0">
              <a:solidFill>
                <a:schemeClr val="accent1"/>
              </a:solidFill>
            </a:endParaRPr>
          </a:p>
          <a:p>
            <a:pPr marL="2320290" lvl="5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sr-Latn-CS" dirty="0" smtClean="0">
                <a:solidFill>
                  <a:schemeClr val="accent1"/>
                </a:solidFill>
              </a:rPr>
              <a:t>Nejasno da li se povoljnije namirenje odnosi na svakog pojedinog poverioca ili na svaku klasu</a:t>
            </a:r>
            <a:endParaRPr lang="sr-Latn-C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57310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536670"/>
            <a:ext cx="8596668" cy="4633476"/>
          </a:xfrm>
        </p:spPr>
        <p:txBody>
          <a:bodyPr>
            <a:normAutofit fontScale="77500" lnSpcReduction="20000"/>
          </a:bodyPr>
          <a:lstStyle/>
          <a:p>
            <a:pPr marL="262890" lvl="1" indent="0" algn="ctr">
              <a:buNone/>
              <a:defRPr/>
            </a:pPr>
            <a:r>
              <a:rPr lang="en-US" sz="3100" dirty="0" smtClean="0">
                <a:solidFill>
                  <a:schemeClr val="accent1"/>
                </a:solidFill>
              </a:rPr>
              <a:t>PRIPREMA</a:t>
            </a:r>
            <a:r>
              <a:rPr lang="sr-Latn-RS" sz="3100" dirty="0" smtClean="0">
                <a:solidFill>
                  <a:schemeClr val="accent1"/>
                </a:solidFill>
              </a:rPr>
              <a:t> PLANA</a:t>
            </a:r>
            <a:endParaRPr lang="en-US" sz="3100" dirty="0" smtClean="0">
              <a:solidFill>
                <a:schemeClr val="accent1"/>
              </a:solidFill>
            </a:endParaRPr>
          </a:p>
          <a:p>
            <a:pPr marL="262890" lvl="1" indent="0">
              <a:buNone/>
              <a:defRPr/>
            </a:pPr>
            <a:endParaRPr lang="sr-Latn-R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62890" lvl="1" indent="0">
              <a:buNone/>
              <a:defRPr/>
            </a:pPr>
            <a:r>
              <a:rPr lang="sr-Latn-RS" sz="1900" dirty="0" smtClean="0">
                <a:solidFill>
                  <a:schemeClr val="bg2">
                    <a:lumMod val="25000"/>
                  </a:schemeClr>
                </a:solidFill>
              </a:rPr>
              <a:t>- Biznis plan:</a:t>
            </a:r>
            <a:r>
              <a:rPr lang="sr-Latn-RS" sz="1900" dirty="0" smtClean="0">
                <a:solidFill>
                  <a:schemeClr val="accent1"/>
                </a:solidFill>
              </a:rPr>
              <a:t> 	(1) rok trajanja (max 5 godina)</a:t>
            </a:r>
            <a:endParaRPr lang="sr-Latn-CS" sz="1900" dirty="0" smtClean="0">
              <a:solidFill>
                <a:schemeClr val="accent1"/>
              </a:solidFill>
            </a:endParaRPr>
          </a:p>
          <a:p>
            <a:pPr marL="262890" lvl="1" indent="0">
              <a:buNone/>
              <a:defRPr/>
            </a:pPr>
            <a:r>
              <a:rPr lang="sr-Latn-CS" sz="1900" dirty="0">
                <a:solidFill>
                  <a:schemeClr val="accent1"/>
                </a:solidFill>
              </a:rPr>
              <a:t>	</a:t>
            </a:r>
            <a:r>
              <a:rPr lang="sr-Latn-CS" sz="1900" dirty="0" smtClean="0">
                <a:solidFill>
                  <a:schemeClr val="accent1"/>
                </a:solidFill>
              </a:rPr>
              <a:t>			(2) poslovne i ekonomske pretpostavke</a:t>
            </a:r>
          </a:p>
          <a:p>
            <a:pPr marL="262890" lvl="1" indent="0">
              <a:buNone/>
              <a:defRPr/>
            </a:pPr>
            <a:r>
              <a:rPr lang="sr-Latn-CS" sz="1900" dirty="0" smtClean="0">
                <a:solidFill>
                  <a:schemeClr val="accent1"/>
                </a:solidFill>
              </a:rPr>
              <a:t>				(3) investicije kao mera plana („novi novac“)</a:t>
            </a:r>
          </a:p>
          <a:p>
            <a:pPr marL="262890" lvl="1" indent="0">
              <a:buNone/>
              <a:defRPr/>
            </a:pPr>
            <a:r>
              <a:rPr lang="sr-Latn-CS" sz="1900" dirty="0">
                <a:solidFill>
                  <a:schemeClr val="accent1"/>
                </a:solidFill>
              </a:rPr>
              <a:t>	</a:t>
            </a:r>
            <a:r>
              <a:rPr lang="sr-Latn-CS" sz="1900" dirty="0" smtClean="0">
                <a:solidFill>
                  <a:schemeClr val="accent1"/>
                </a:solidFill>
              </a:rPr>
              <a:t>			(4) procena potrebnog otpisa i visine kamate</a:t>
            </a:r>
          </a:p>
          <a:p>
            <a:pPr marL="262890" lvl="1" indent="0">
              <a:buNone/>
              <a:defRPr/>
            </a:pPr>
            <a:r>
              <a:rPr lang="sr-Latn-CS" sz="1900" dirty="0">
                <a:solidFill>
                  <a:schemeClr val="accent1"/>
                </a:solidFill>
              </a:rPr>
              <a:t>	</a:t>
            </a:r>
            <a:r>
              <a:rPr lang="sr-Latn-CS" sz="1900" dirty="0" smtClean="0">
                <a:solidFill>
                  <a:schemeClr val="accent1"/>
                </a:solidFill>
              </a:rPr>
              <a:t>			</a:t>
            </a:r>
            <a:r>
              <a:rPr lang="sr-Latn-CS" sz="1900" dirty="0">
                <a:solidFill>
                  <a:schemeClr val="accent1"/>
                </a:solidFill>
              </a:rPr>
              <a:t>(5) </a:t>
            </a:r>
            <a:r>
              <a:rPr lang="sr-Latn-CS" sz="1900" dirty="0" smtClean="0">
                <a:solidFill>
                  <a:schemeClr val="accent1"/>
                </a:solidFill>
              </a:rPr>
              <a:t>želje i potrebe banaka (prilagođavanje rokova otplate)</a:t>
            </a:r>
            <a:endParaRPr lang="sr-Latn-CS" sz="1900" dirty="0">
              <a:solidFill>
                <a:schemeClr val="accent1"/>
              </a:solidFill>
            </a:endParaRPr>
          </a:p>
          <a:p>
            <a:pPr marL="262890" lvl="1" indent="0">
              <a:spcBef>
                <a:spcPts val="600"/>
              </a:spcBef>
              <a:buNone/>
              <a:defRPr/>
            </a:pPr>
            <a:endParaRPr lang="sr-Latn-RS" sz="2100" smtClean="0">
              <a:solidFill>
                <a:schemeClr val="bg2">
                  <a:lumMod val="25000"/>
                </a:schemeClr>
              </a:solidFill>
            </a:endParaRPr>
          </a:p>
          <a:p>
            <a:pPr marL="262890" lvl="1" indent="0">
              <a:buClr>
                <a:srgbClr val="1CADE4"/>
              </a:buClr>
              <a:buNone/>
              <a:defRPr/>
            </a:pPr>
            <a:r>
              <a:rPr lang="sr-Latn-RS" sz="1900">
                <a:solidFill>
                  <a:srgbClr val="DFE3E5">
                    <a:lumMod val="25000"/>
                  </a:srgbClr>
                </a:solidFill>
              </a:rPr>
              <a:t>- P</a:t>
            </a:r>
            <a:r>
              <a:rPr lang="sr-Latn-RS" sz="1900" smtClean="0">
                <a:solidFill>
                  <a:srgbClr val="DFE3E5">
                    <a:lumMod val="25000"/>
                  </a:srgbClr>
                </a:solidFill>
              </a:rPr>
              <a:t>roblem poverilaca kao predlagača</a:t>
            </a:r>
          </a:p>
          <a:p>
            <a:pPr marL="2377440" lvl="5" indent="-342900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CS" sz="1800" smtClean="0">
                <a:solidFill>
                  <a:srgbClr val="1CADE4"/>
                </a:solidFill>
              </a:rPr>
              <a:t>Nepostojanje jasnog pristupa informacijama u kratkom roku</a:t>
            </a:r>
          </a:p>
          <a:p>
            <a:pPr marL="2377440" lvl="5" indent="-342900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CS" sz="1800" smtClean="0">
                <a:solidFill>
                  <a:srgbClr val="1CADE4"/>
                </a:solidFill>
              </a:rPr>
              <a:t>Veoma malo poverilaca kao predlagača</a:t>
            </a:r>
            <a:endParaRPr lang="sr-Latn-RS" sz="1800">
              <a:solidFill>
                <a:srgbClr val="DFE3E5">
                  <a:lumMod val="25000"/>
                </a:srgbClr>
              </a:solidFill>
            </a:endParaRPr>
          </a:p>
          <a:p>
            <a:pPr marL="262890" lvl="1" indent="0">
              <a:buClr>
                <a:srgbClr val="1CADE4"/>
              </a:buClr>
              <a:buNone/>
              <a:defRPr/>
            </a:pPr>
            <a:r>
              <a:rPr lang="sr-Latn-RS" sz="1900">
                <a:solidFill>
                  <a:srgbClr val="DFE3E5">
                    <a:lumMod val="25000"/>
                  </a:srgbClr>
                </a:solidFill>
              </a:rPr>
              <a:t>- </a:t>
            </a:r>
            <a:r>
              <a:rPr lang="sr-Latn-RS" sz="1900" smtClean="0">
                <a:solidFill>
                  <a:srgbClr val="DFE3E5">
                    <a:lumMod val="25000"/>
                  </a:srgbClr>
                </a:solidFill>
              </a:rPr>
              <a:t>Pregovori sa poveriocima</a:t>
            </a:r>
            <a:endParaRPr lang="sr-Latn-RS" sz="1900">
              <a:solidFill>
                <a:srgbClr val="DFE3E5">
                  <a:lumMod val="25000"/>
                </a:srgbClr>
              </a:solidFill>
            </a:endParaRPr>
          </a:p>
          <a:p>
            <a:pPr marL="2377440" lvl="5" indent="-342900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CS" sz="1800" smtClean="0">
                <a:solidFill>
                  <a:schemeClr val="accent1"/>
                </a:solidFill>
              </a:rPr>
              <a:t>Identifikacija </a:t>
            </a:r>
            <a:r>
              <a:rPr lang="sr-Latn-CS" sz="1800">
                <a:solidFill>
                  <a:schemeClr val="accent1"/>
                </a:solidFill>
              </a:rPr>
              <a:t>većinskih poverilaca i pojedinačni vs kolektivni </a:t>
            </a:r>
            <a:r>
              <a:rPr lang="sr-Latn-CS" sz="1800" smtClean="0">
                <a:solidFill>
                  <a:schemeClr val="accent1"/>
                </a:solidFill>
              </a:rPr>
              <a:t>pregovori</a:t>
            </a:r>
          </a:p>
          <a:p>
            <a:pPr marL="2377440" lvl="5" indent="-342900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CS" sz="1800">
                <a:solidFill>
                  <a:schemeClr val="accent1"/>
                </a:solidFill>
              </a:rPr>
              <a:t>V</a:t>
            </a:r>
            <a:r>
              <a:rPr lang="sr-Latn-CS" sz="1800" smtClean="0">
                <a:solidFill>
                  <a:schemeClr val="accent1"/>
                </a:solidFill>
              </a:rPr>
              <a:t>ećinski </a:t>
            </a:r>
            <a:r>
              <a:rPr lang="sr-Latn-CS" sz="1800">
                <a:solidFill>
                  <a:schemeClr val="accent1"/>
                </a:solidFill>
              </a:rPr>
              <a:t>poverioci najčešće banke i ključni dobavljači, a često i država</a:t>
            </a:r>
          </a:p>
          <a:p>
            <a:pPr marL="262890" lvl="1" indent="0">
              <a:buNone/>
              <a:defRPr/>
            </a:pPr>
            <a:endParaRPr lang="sr-Latn-C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32505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217356"/>
            <a:ext cx="8596668" cy="4633476"/>
          </a:xfrm>
        </p:spPr>
        <p:txBody>
          <a:bodyPr/>
          <a:lstStyle/>
          <a:p>
            <a:pPr marL="262890" lvl="1" indent="0" algn="ctr">
              <a:buNone/>
              <a:defRPr/>
            </a:pPr>
            <a:r>
              <a:rPr lang="sr-Latn-RS" sz="2400" dirty="0" smtClean="0">
                <a:solidFill>
                  <a:schemeClr val="accent1"/>
                </a:solidFill>
              </a:rPr>
              <a:t>PODNOŠENJE PLANA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262890" lvl="1" indent="0">
              <a:buNone/>
              <a:defRPr/>
            </a:pPr>
            <a:endParaRPr lang="sr-Latn-R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62890" lvl="1" indent="0">
              <a:buNone/>
              <a:defRPr/>
            </a:pPr>
            <a:r>
              <a:rPr lang="sr-Latn-RS" dirty="0" smtClean="0">
                <a:solidFill>
                  <a:schemeClr val="bg2">
                    <a:lumMod val="25000"/>
                  </a:schemeClr>
                </a:solidFill>
              </a:rPr>
              <a:t>- Ovlašćeni predlagači:</a:t>
            </a:r>
            <a:r>
              <a:rPr lang="sr-Latn-RS" dirty="0" smtClean="0">
                <a:solidFill>
                  <a:schemeClr val="accent1"/>
                </a:solidFill>
              </a:rPr>
              <a:t> 	(1) stečajni dužnik (nejasno)</a:t>
            </a:r>
            <a:endParaRPr lang="sr-Latn-CS" dirty="0" smtClean="0">
              <a:solidFill>
                <a:schemeClr val="accent1"/>
              </a:solidFill>
            </a:endParaRPr>
          </a:p>
          <a:p>
            <a:pPr marL="262890" lvl="1" indent="0">
              <a:buNone/>
              <a:defRPr/>
            </a:pPr>
            <a:r>
              <a:rPr lang="sr-Latn-CS" dirty="0">
                <a:solidFill>
                  <a:schemeClr val="accent1"/>
                </a:solidFill>
              </a:rPr>
              <a:t>	</a:t>
            </a:r>
            <a:r>
              <a:rPr lang="sr-Latn-CS" dirty="0" smtClean="0">
                <a:solidFill>
                  <a:schemeClr val="accent1"/>
                </a:solidFill>
              </a:rPr>
              <a:t>					(2) stečajni upravnik</a:t>
            </a:r>
          </a:p>
          <a:p>
            <a:pPr marL="262890" lvl="1" indent="0">
              <a:buNone/>
              <a:defRPr/>
            </a:pPr>
            <a:r>
              <a:rPr lang="sr-Latn-CS" dirty="0">
                <a:solidFill>
                  <a:schemeClr val="accent1"/>
                </a:solidFill>
              </a:rPr>
              <a:t>	</a:t>
            </a:r>
            <a:r>
              <a:rPr lang="sr-Latn-CS" dirty="0" smtClean="0">
                <a:solidFill>
                  <a:schemeClr val="accent1"/>
                </a:solidFill>
              </a:rPr>
              <a:t>					(3) razlučni poverioci (30% uslov, neprecizno)</a:t>
            </a:r>
          </a:p>
          <a:p>
            <a:pPr marL="262890" lvl="1" indent="0">
              <a:buNone/>
              <a:defRPr/>
            </a:pPr>
            <a:r>
              <a:rPr lang="sr-Latn-CS" dirty="0">
                <a:solidFill>
                  <a:schemeClr val="accent1"/>
                </a:solidFill>
              </a:rPr>
              <a:t>	</a:t>
            </a:r>
            <a:r>
              <a:rPr lang="sr-Latn-CS" dirty="0" smtClean="0">
                <a:solidFill>
                  <a:schemeClr val="accent1"/>
                </a:solidFill>
              </a:rPr>
              <a:t>					(4) stečajni poverioci (30% uslov, neprecizno)</a:t>
            </a:r>
          </a:p>
          <a:p>
            <a:pPr marL="262890" lvl="1" indent="0">
              <a:spcBef>
                <a:spcPts val="600"/>
              </a:spcBef>
              <a:buNone/>
              <a:defRPr/>
            </a:pPr>
            <a:r>
              <a:rPr lang="sr-Latn-CS" dirty="0">
                <a:solidFill>
                  <a:schemeClr val="accent1"/>
                </a:solidFill>
              </a:rPr>
              <a:t>	</a:t>
            </a:r>
            <a:r>
              <a:rPr lang="sr-Latn-CS" dirty="0" smtClean="0">
                <a:solidFill>
                  <a:schemeClr val="accent1"/>
                </a:solidFill>
              </a:rPr>
              <a:t>					(5) vlasnici kapitala (30% uslov)</a:t>
            </a:r>
          </a:p>
          <a:p>
            <a:pPr marL="262890" lvl="1" indent="0">
              <a:spcBef>
                <a:spcPts val="600"/>
              </a:spcBef>
              <a:buNone/>
              <a:defRPr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62890" lvl="1" indent="0">
              <a:spcBef>
                <a:spcPts val="600"/>
              </a:spcBef>
              <a:buNone/>
              <a:defRPr/>
            </a:pP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sr-Latn-CS" dirty="0">
                <a:solidFill>
                  <a:schemeClr val="bg2">
                    <a:lumMod val="25000"/>
                  </a:schemeClr>
                </a:solidFill>
              </a:rPr>
              <a:t>Rok:	</a:t>
            </a:r>
            <a:r>
              <a:rPr lang="sr-Latn-CS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sr-Latn-CS" dirty="0" smtClean="0">
                <a:solidFill>
                  <a:schemeClr val="accent1"/>
                </a:solidFill>
              </a:rPr>
              <a:t>90 + 60 dana od otvaranja </a:t>
            </a:r>
            <a:r>
              <a:rPr lang="sr-Latn-CS" smtClean="0">
                <a:solidFill>
                  <a:schemeClr val="accent1"/>
                </a:solidFill>
              </a:rPr>
              <a:t>stečajnog </a:t>
            </a:r>
            <a:r>
              <a:rPr lang="sr-Latn-CS" smtClean="0">
                <a:solidFill>
                  <a:schemeClr val="accent1"/>
                </a:solidFill>
              </a:rPr>
              <a:t>postupka</a:t>
            </a:r>
            <a:endParaRPr lang="en-US" smtClean="0">
              <a:solidFill>
                <a:schemeClr val="accent1"/>
              </a:solidFill>
            </a:endParaRPr>
          </a:p>
          <a:p>
            <a:pPr marL="262890" lvl="1" indent="0">
              <a:spcBef>
                <a:spcPts val="600"/>
              </a:spcBef>
              <a:buNone/>
              <a:defRPr/>
            </a:pPr>
            <a:r>
              <a:rPr lang="en-US">
                <a:solidFill>
                  <a:schemeClr val="accent1"/>
                </a:solidFill>
              </a:rPr>
              <a:t>	</a:t>
            </a:r>
            <a:r>
              <a:rPr lang="en-US" smtClean="0">
                <a:solidFill>
                  <a:schemeClr val="accent1"/>
                </a:solidFill>
              </a:rPr>
              <a:t>		60 dodatnih dana uy Saglasnost Odbora poverilaca</a:t>
            </a:r>
            <a:endParaRPr lang="sr-Latn-CS" dirty="0" smtClean="0">
              <a:solidFill>
                <a:schemeClr val="accent1"/>
              </a:solidFill>
            </a:endParaRPr>
          </a:p>
          <a:p>
            <a:pPr marL="1863090" lvl="4">
              <a:buFont typeface="Wingdings" panose="05000000000000000000" pitchFamily="2" charset="2"/>
              <a:buChar char="v"/>
              <a:defRPr/>
            </a:pPr>
            <a:r>
              <a:rPr lang="en-US" dirty="0">
                <a:solidFill>
                  <a:schemeClr val="accent1"/>
                </a:solidFill>
              </a:rPr>
              <a:t>A</a:t>
            </a:r>
            <a:r>
              <a:rPr lang="sr-Latn-CS" smtClean="0">
                <a:solidFill>
                  <a:schemeClr val="accent1"/>
                </a:solidFill>
              </a:rPr>
              <a:t>li </a:t>
            </a:r>
            <a:r>
              <a:rPr lang="sr-Latn-CS" dirty="0" smtClean="0">
                <a:solidFill>
                  <a:schemeClr val="accent1"/>
                </a:solidFill>
              </a:rPr>
              <a:t>nejasno da li je stav sudske prakse da je rok prekluzivan</a:t>
            </a:r>
            <a:r>
              <a:rPr lang="sr-Latn-CS">
                <a:solidFill>
                  <a:schemeClr val="accent1"/>
                </a:solidFill>
              </a:rPr>
              <a:t>	</a:t>
            </a:r>
            <a:endParaRPr lang="en-US" smtClean="0">
              <a:solidFill>
                <a:schemeClr val="accent1"/>
              </a:solidFill>
            </a:endParaRPr>
          </a:p>
          <a:p>
            <a:pPr marL="1863090" lvl="4">
              <a:buFont typeface="Wingdings" panose="05000000000000000000" pitchFamily="2" charset="2"/>
              <a:buChar char="v"/>
              <a:defRPr/>
            </a:pPr>
            <a:r>
              <a:rPr lang="en-US" smtClean="0">
                <a:solidFill>
                  <a:schemeClr val="accent1"/>
                </a:solidFill>
              </a:rPr>
              <a:t>Primeri  planova po kojima nije sprovedeno glasanje </a:t>
            </a:r>
            <a:r>
              <a:rPr lang="sr-Latn-RS" smtClean="0">
                <a:solidFill>
                  <a:schemeClr val="accent1"/>
                </a:solidFill>
              </a:rPr>
              <a:t>duže od dve godine</a:t>
            </a:r>
            <a:r>
              <a:rPr lang="sr-Latn-CS" dirty="0" smtClean="0">
                <a:solidFill>
                  <a:schemeClr val="accent1"/>
                </a:solidFill>
              </a:rPr>
              <a:t>			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endParaRPr lang="sr-Latn-CS" altLang="en-US" sz="1100" dirty="0">
              <a:solidFill>
                <a:schemeClr val="folHlink"/>
              </a:solidFill>
            </a:endParaRPr>
          </a:p>
          <a:p>
            <a:pPr marL="262890" lvl="1" indent="0">
              <a:buNone/>
              <a:defRPr/>
            </a:pPr>
            <a:endParaRPr lang="sr-Latn-C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4595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5734" y="1391527"/>
            <a:ext cx="9264952" cy="4633476"/>
          </a:xfrm>
        </p:spPr>
        <p:txBody>
          <a:bodyPr>
            <a:normAutofit fontScale="77500" lnSpcReduction="20000"/>
          </a:bodyPr>
          <a:lstStyle/>
          <a:p>
            <a:pPr marL="262890" lvl="1" indent="0" algn="ct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sr-Latn-RS" sz="3100" smtClean="0">
                <a:solidFill>
                  <a:schemeClr val="accent1"/>
                </a:solidFill>
              </a:rPr>
              <a:t>KLASE POVERILACA</a:t>
            </a:r>
            <a:endParaRPr lang="en-US" sz="3100" dirty="0" smtClean="0">
              <a:solidFill>
                <a:schemeClr val="accent1"/>
              </a:solidFill>
            </a:endParaRPr>
          </a:p>
          <a:p>
            <a:pPr marL="26289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sr-Latn-CS" sz="2100" smtClean="0">
                <a:solidFill>
                  <a:schemeClr val="bg2">
                    <a:lumMod val="25000"/>
                  </a:schemeClr>
                </a:solidFill>
              </a:rPr>
              <a:t>- Klase poverilaca određuje predlagač, uz poštovanje osnovnih principa iz zakona</a:t>
            </a:r>
          </a:p>
          <a:p>
            <a:pPr marL="2777490" lvl="6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sr-Latn-CS" sz="1800" smtClean="0">
                <a:solidFill>
                  <a:schemeClr val="accent1"/>
                </a:solidFill>
              </a:rPr>
              <a:t>Određivanje </a:t>
            </a:r>
            <a:r>
              <a:rPr lang="sr-Latn-CS" sz="1800" dirty="0">
                <a:solidFill>
                  <a:schemeClr val="accent1"/>
                </a:solidFill>
              </a:rPr>
              <a:t>osnovnih i </a:t>
            </a:r>
            <a:r>
              <a:rPr lang="sr-Latn-CS" sz="1800">
                <a:solidFill>
                  <a:schemeClr val="accent1"/>
                </a:solidFill>
              </a:rPr>
              <a:t>dodatnih </a:t>
            </a:r>
            <a:r>
              <a:rPr lang="sr-Latn-CS" sz="1800" smtClean="0">
                <a:solidFill>
                  <a:schemeClr val="accent1"/>
                </a:solidFill>
              </a:rPr>
              <a:t>klasa - kriterijumi</a:t>
            </a:r>
            <a:endParaRPr lang="sr-Latn-CS" sz="1800" dirty="0">
              <a:solidFill>
                <a:schemeClr val="accent1"/>
              </a:solidFill>
            </a:endParaRPr>
          </a:p>
          <a:p>
            <a:pPr marL="2777490" lvl="6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sr-Latn-CS" sz="1800" dirty="0" smtClean="0">
                <a:solidFill>
                  <a:schemeClr val="accent1"/>
                </a:solidFill>
              </a:rPr>
              <a:t>Uobičajena isplata klasa zaposlenih i države (prvi i drugi isplatni red)</a:t>
            </a:r>
          </a:p>
          <a:p>
            <a:pPr marL="2777490" lvl="6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sr-Latn-CS" sz="1800" dirty="0" smtClean="0">
                <a:solidFill>
                  <a:schemeClr val="accent1"/>
                </a:solidFill>
              </a:rPr>
              <a:t>Problematika postupanja Poreske uprave i </a:t>
            </a:r>
            <a:r>
              <a:rPr lang="sr-Latn-CS" sz="1800" smtClean="0">
                <a:solidFill>
                  <a:schemeClr val="accent1"/>
                </a:solidFill>
              </a:rPr>
              <a:t>poreskih propisa (mogućnost korišćenja pogodnosti iz ZPPPA</a:t>
            </a:r>
            <a:r>
              <a:rPr lang="sr-Latn-CS" sz="1800" smtClean="0">
                <a:solidFill>
                  <a:schemeClr val="accent1"/>
                </a:solidFill>
              </a:rPr>
              <a:t>)</a:t>
            </a:r>
            <a:endParaRPr lang="sr-Latn-CS" sz="1800" dirty="0" smtClean="0">
              <a:solidFill>
                <a:schemeClr val="accent1"/>
              </a:solidFill>
            </a:endParaRPr>
          </a:p>
          <a:p>
            <a:pPr marL="2777490" lvl="6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sr-Latn-CS" sz="1800" dirty="0" smtClean="0">
                <a:solidFill>
                  <a:schemeClr val="accent1"/>
                </a:solidFill>
              </a:rPr>
              <a:t>Sudska praksa u pogledu dodatnih klasa (poverioci obezbeđeni imovinom </a:t>
            </a:r>
            <a:r>
              <a:rPr lang="sr-Latn-CS" sz="1800" smtClean="0">
                <a:solidFill>
                  <a:schemeClr val="accent1"/>
                </a:solidFill>
              </a:rPr>
              <a:t>trećih lica)</a:t>
            </a:r>
          </a:p>
          <a:p>
            <a:pPr marL="2777490" lvl="6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sr-Latn-CS" sz="1800">
                <a:solidFill>
                  <a:schemeClr val="accent1"/>
                </a:solidFill>
              </a:rPr>
              <a:t>Povezana lica i novi isplatni red / nova </a:t>
            </a:r>
            <a:r>
              <a:rPr lang="sr-Latn-CS" sz="1800" smtClean="0">
                <a:solidFill>
                  <a:schemeClr val="accent1"/>
                </a:solidFill>
              </a:rPr>
              <a:t>klasa (izmene 2014)</a:t>
            </a:r>
            <a:endParaRPr lang="sr-Latn-CS" sz="1800" smtClean="0">
              <a:solidFill>
                <a:schemeClr val="accent1"/>
              </a:solidFill>
            </a:endParaRPr>
          </a:p>
          <a:p>
            <a:pPr marL="262890" lvl="1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sr-Latn-CS" sz="2100" smtClean="0">
                <a:solidFill>
                  <a:schemeClr val="bg2">
                    <a:lumMod val="25000"/>
                  </a:schemeClr>
                </a:solidFill>
              </a:rPr>
              <a:t>- Tretman </a:t>
            </a:r>
            <a:r>
              <a:rPr lang="sr-Latn-CS" sz="2100" smtClean="0">
                <a:solidFill>
                  <a:schemeClr val="bg2">
                    <a:lumMod val="25000"/>
                  </a:schemeClr>
                </a:solidFill>
              </a:rPr>
              <a:t>obezbeđenih</a:t>
            </a:r>
            <a:r>
              <a:rPr lang="sr-Latn-CS" sz="21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sr-Latn-CS" sz="2100">
                <a:solidFill>
                  <a:schemeClr val="bg2">
                    <a:lumMod val="25000"/>
                  </a:schemeClr>
                </a:solidFill>
              </a:rPr>
              <a:t>poverilaca </a:t>
            </a:r>
          </a:p>
          <a:p>
            <a:pPr marL="2777490" lvl="6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sr-Latn-CS" sz="1800" smtClean="0">
                <a:solidFill>
                  <a:schemeClr val="accent1"/>
                </a:solidFill>
              </a:rPr>
              <a:t>Jasan kriterijum ekonomske vrednosti obezbeđenja - pitanje </a:t>
            </a:r>
            <a:r>
              <a:rPr lang="sr-Latn-CS" sz="1800">
                <a:solidFill>
                  <a:schemeClr val="accent1"/>
                </a:solidFill>
              </a:rPr>
              <a:t>vrednosti predmeta založnog </a:t>
            </a:r>
            <a:r>
              <a:rPr lang="sr-Latn-CS" sz="1800" smtClean="0">
                <a:solidFill>
                  <a:schemeClr val="accent1"/>
                </a:solidFill>
              </a:rPr>
              <a:t>prava</a:t>
            </a:r>
          </a:p>
          <a:p>
            <a:pPr marL="2777490" lvl="6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sr-Latn-CS" sz="1800">
                <a:solidFill>
                  <a:schemeClr val="accent1"/>
                </a:solidFill>
              </a:rPr>
              <a:t>Procena tržišne i procena likvidacione vrednosti imovine (Nacionalni standard</a:t>
            </a:r>
            <a:r>
              <a:rPr lang="sr-Latn-CS" sz="1800" smtClean="0">
                <a:solidFill>
                  <a:schemeClr val="accent1"/>
                </a:solidFill>
              </a:rPr>
              <a:t>)</a:t>
            </a:r>
          </a:p>
          <a:p>
            <a:pPr marL="2777490" lvl="6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sr-Latn-CS" sz="1800">
                <a:solidFill>
                  <a:schemeClr val="accent1"/>
                </a:solidFill>
              </a:rPr>
              <a:t>Izbor </a:t>
            </a:r>
            <a:r>
              <a:rPr lang="sr-Latn-CS" sz="1800" smtClean="0">
                <a:solidFill>
                  <a:schemeClr val="accent1"/>
                </a:solidFill>
              </a:rPr>
              <a:t>procenitelja i metodologija</a:t>
            </a:r>
            <a:endParaRPr lang="sr-Latn-CS" sz="1800">
              <a:solidFill>
                <a:schemeClr val="accent1"/>
              </a:solidFill>
            </a:endParaRPr>
          </a:p>
          <a:p>
            <a:pPr marL="2777490" lvl="6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sr-Latn-CS" sz="1800" smtClean="0">
                <a:solidFill>
                  <a:schemeClr val="accent1"/>
                </a:solidFill>
              </a:rPr>
              <a:t>Tretman potraživanja za </a:t>
            </a:r>
            <a:r>
              <a:rPr lang="sr-Latn-CS" sz="1800">
                <a:solidFill>
                  <a:schemeClr val="accent1"/>
                </a:solidFill>
              </a:rPr>
              <a:t>razliku iznad procene vrednosti obezbeđenja </a:t>
            </a:r>
            <a:r>
              <a:rPr lang="sr-Latn-CS" sz="1800" smtClean="0">
                <a:solidFill>
                  <a:schemeClr val="accent1"/>
                </a:solidFill>
              </a:rPr>
              <a:t>preciziran </a:t>
            </a:r>
            <a:r>
              <a:rPr lang="sr-Latn-CS" sz="1800">
                <a:solidFill>
                  <a:schemeClr val="accent1"/>
                </a:solidFill>
              </a:rPr>
              <a:t>2014. godine u skladu sa sudskom praksom</a:t>
            </a:r>
          </a:p>
          <a:p>
            <a:pPr marL="2777490" lvl="6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sr-Latn-CS" sz="1800" smtClean="0">
                <a:solidFill>
                  <a:schemeClr val="accent1"/>
                </a:solidFill>
              </a:rPr>
              <a:t>Ali razlika u klasi u koju se svrstavaju za </a:t>
            </a:r>
            <a:r>
              <a:rPr lang="sr-Latn-CS" sz="1800" smtClean="0">
                <a:solidFill>
                  <a:schemeClr val="accent1"/>
                </a:solidFill>
              </a:rPr>
              <a:t>razliku u vrednosti</a:t>
            </a:r>
            <a:endParaRPr lang="sr-Latn-CS" sz="1800" dirty="0" smtClean="0">
              <a:solidFill>
                <a:schemeClr val="accent1"/>
              </a:solidFill>
            </a:endParaRPr>
          </a:p>
          <a:p>
            <a:pPr marL="2777490" lvl="6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sr-Latn-RS" sz="1800" smtClean="0">
                <a:solidFill>
                  <a:schemeClr val="accent1"/>
                </a:solidFill>
              </a:rPr>
              <a:t>Založni</a:t>
            </a:r>
            <a:r>
              <a:rPr lang="en-US" sz="1800" smtClean="0">
                <a:solidFill>
                  <a:schemeClr val="accent1"/>
                </a:solidFill>
              </a:rPr>
              <a:t> poverioci</a:t>
            </a:r>
            <a:r>
              <a:rPr lang="sr-Latn-RS" sz="1800" smtClean="0">
                <a:solidFill>
                  <a:schemeClr val="accent1"/>
                </a:solidFill>
              </a:rPr>
              <a:t> i njihova prava</a:t>
            </a:r>
            <a:endParaRPr lang="sr-Latn-CS" sz="1800" dirty="0">
              <a:solidFill>
                <a:schemeClr val="accent1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endParaRPr lang="sr-Latn-CS" altLang="en-US" sz="1100" dirty="0">
              <a:solidFill>
                <a:schemeClr val="folHlink"/>
              </a:solidFill>
            </a:endParaRPr>
          </a:p>
          <a:p>
            <a:pPr marL="262890" lvl="1" indent="0">
              <a:buNone/>
              <a:defRPr/>
            </a:pPr>
            <a:endParaRPr lang="sr-Latn-C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83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318956"/>
            <a:ext cx="8596668" cy="4633476"/>
          </a:xfrm>
        </p:spPr>
        <p:txBody>
          <a:bodyPr/>
          <a:lstStyle/>
          <a:p>
            <a:pPr marL="262890" lvl="1" indent="0" algn="ctr">
              <a:buNone/>
              <a:defRPr/>
            </a:pPr>
            <a:r>
              <a:rPr lang="sr-Latn-RS" sz="2400" smtClean="0">
                <a:solidFill>
                  <a:schemeClr val="accent1"/>
                </a:solidFill>
              </a:rPr>
              <a:t>MERE I SADRŽINA PLANA (1)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262890" lvl="1" indent="0">
              <a:buNone/>
              <a:defRPr/>
            </a:pPr>
            <a:endParaRPr lang="sr-Latn-R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48640" lvl="1">
              <a:buFontTx/>
              <a:buChar char="-"/>
              <a:defRPr/>
            </a:pPr>
            <a:r>
              <a:rPr lang="sr-Latn-RS" dirty="0" smtClean="0">
                <a:solidFill>
                  <a:schemeClr val="bg2">
                    <a:lumMod val="25000"/>
                  </a:schemeClr>
                </a:solidFill>
              </a:rPr>
              <a:t>Zakon propisuje različite mere </a:t>
            </a:r>
            <a:r>
              <a:rPr lang="sr-Latn-RS" i="1" dirty="0" smtClean="0">
                <a:solidFill>
                  <a:schemeClr val="bg2">
                    <a:lumMod val="25000"/>
                  </a:schemeClr>
                </a:solidFill>
              </a:rPr>
              <a:t>exempli causa</a:t>
            </a:r>
          </a:p>
          <a:p>
            <a:pPr marL="548640" lvl="1">
              <a:buFontTx/>
              <a:buChar char="-"/>
              <a:defRPr/>
            </a:pPr>
            <a:r>
              <a:rPr lang="sr-Latn-CS"/>
              <a:t>Mere plana moraju biti u skladu sa posebnim </a:t>
            </a:r>
            <a:r>
              <a:rPr lang="sr-Latn-CS" smtClean="0"/>
              <a:t>propisima</a:t>
            </a:r>
            <a:endParaRPr lang="en-US" smtClean="0"/>
          </a:p>
          <a:p>
            <a:pPr marL="1887538" lvl="1" indent="-276225">
              <a:buFont typeface="Wingdings" panose="05000000000000000000" pitchFamily="2" charset="2"/>
              <a:buChar char="v"/>
              <a:defRPr/>
            </a:pPr>
            <a:r>
              <a:rPr lang="sr-Latn-CS" sz="1200">
                <a:solidFill>
                  <a:schemeClr val="accent1"/>
                </a:solidFill>
              </a:rPr>
              <a:t>Primer radni odnosi</a:t>
            </a:r>
          </a:p>
          <a:p>
            <a:pPr marL="1887538" lvl="1" indent="-276225">
              <a:buFont typeface="Wingdings" panose="05000000000000000000" pitchFamily="2" charset="2"/>
              <a:buChar char="v"/>
              <a:defRPr/>
            </a:pPr>
            <a:r>
              <a:rPr lang="en-US" sz="1200" smtClean="0">
                <a:solidFill>
                  <a:schemeClr val="accent1"/>
                </a:solidFill>
              </a:rPr>
              <a:t>Pitanje statusnih promena</a:t>
            </a:r>
            <a:endParaRPr lang="sr-Latn-CS" sz="1200">
              <a:solidFill>
                <a:schemeClr val="accent1"/>
              </a:solidFill>
            </a:endParaRPr>
          </a:p>
          <a:p>
            <a:pPr marL="548640" lvl="1">
              <a:buFontTx/>
              <a:buChar char="-"/>
              <a:defRPr/>
            </a:pPr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Konverzija </a:t>
            </a:r>
            <a:r>
              <a:rPr lang="sr-Latn-RS" dirty="0" smtClean="0">
                <a:solidFill>
                  <a:schemeClr val="bg2">
                    <a:lumMod val="25000"/>
                  </a:schemeClr>
                </a:solidFill>
              </a:rPr>
              <a:t>potraživanja u kapital</a:t>
            </a:r>
          </a:p>
          <a:p>
            <a:pPr marL="1884363" lvl="3">
              <a:buFont typeface="Wingdings" pitchFamily="2" charset="2"/>
              <a:buChar char="v"/>
              <a:defRPr/>
            </a:pPr>
            <a:r>
              <a:rPr lang="sr-Latn-RS" dirty="0" smtClean="0">
                <a:solidFill>
                  <a:schemeClr val="accent1"/>
                </a:solidFill>
              </a:rPr>
              <a:t>Jedini način prisilne </a:t>
            </a:r>
            <a:r>
              <a:rPr lang="sr-Latn-RS" smtClean="0">
                <a:solidFill>
                  <a:schemeClr val="accent1"/>
                </a:solidFill>
              </a:rPr>
              <a:t>konverzije </a:t>
            </a:r>
            <a:r>
              <a:rPr lang="en-US" smtClean="0">
                <a:solidFill>
                  <a:schemeClr val="accent1"/>
                </a:solidFill>
              </a:rPr>
              <a:t>i preuzimanja kompanija putem duga </a:t>
            </a:r>
            <a:r>
              <a:rPr lang="sr-Latn-RS" smtClean="0">
                <a:solidFill>
                  <a:schemeClr val="accent1"/>
                </a:solidFill>
              </a:rPr>
              <a:t>u </a:t>
            </a:r>
            <a:r>
              <a:rPr lang="en-US" smtClean="0">
                <a:solidFill>
                  <a:schemeClr val="accent1"/>
                </a:solidFill>
              </a:rPr>
              <a:t>Srbiji</a:t>
            </a:r>
            <a:endParaRPr lang="sr-Latn-CS" dirty="0">
              <a:solidFill>
                <a:schemeClr val="accent1"/>
              </a:solidFill>
            </a:endParaRPr>
          </a:p>
          <a:p>
            <a:pPr marL="548640" lvl="1">
              <a:buClr>
                <a:srgbClr val="1CADE4"/>
              </a:buClr>
              <a:buFontTx/>
              <a:buChar char="-"/>
              <a:defRPr/>
            </a:pPr>
            <a:r>
              <a:rPr lang="sr-Latn-RS" smtClean="0">
                <a:solidFill>
                  <a:srgbClr val="DFE3E5">
                    <a:lumMod val="25000"/>
                  </a:srgbClr>
                </a:solidFill>
              </a:rPr>
              <a:t>Prodaja imovine</a:t>
            </a:r>
            <a:endParaRPr lang="sr-Latn-RS">
              <a:solidFill>
                <a:srgbClr val="DFE3E5">
                  <a:lumMod val="25000"/>
                </a:srgbClr>
              </a:solidFill>
            </a:endParaRPr>
          </a:p>
          <a:p>
            <a:pPr marL="1884363" lvl="3">
              <a:buClr>
                <a:srgbClr val="1CADE4"/>
              </a:buClr>
              <a:buFont typeface="Wingdings" pitchFamily="2" charset="2"/>
              <a:buChar char="v"/>
              <a:defRPr/>
            </a:pPr>
            <a:r>
              <a:rPr lang="sr-Latn-RS" smtClean="0">
                <a:solidFill>
                  <a:srgbClr val="1CADE4"/>
                </a:solidFill>
              </a:rPr>
              <a:t>Nema propisanog postupka prodaje, pa je poželjno propisati postupak u planu</a:t>
            </a:r>
          </a:p>
          <a:p>
            <a:pPr marL="1884363" lvl="3">
              <a:buClr>
                <a:srgbClr val="1CADE4"/>
              </a:buClr>
              <a:buFont typeface="Wingdings" pitchFamily="2" charset="2"/>
              <a:buChar char="v"/>
              <a:defRPr/>
            </a:pPr>
            <a:r>
              <a:rPr lang="sr-Latn-RS" altLang="en-US" sz="1400" smtClean="0">
                <a:solidFill>
                  <a:srgbClr val="1CADE4"/>
                </a:solidFill>
              </a:rPr>
              <a:t>Često predviđanje prava razlučnih poverilaca na prodaju – neizvršivo</a:t>
            </a:r>
          </a:p>
          <a:p>
            <a:pPr marL="1884363" lvl="3">
              <a:buClr>
                <a:srgbClr val="1CADE4"/>
              </a:buClr>
              <a:buFont typeface="Wingdings" pitchFamily="2" charset="2"/>
              <a:buChar char="v"/>
              <a:defRPr/>
            </a:pPr>
            <a:r>
              <a:rPr lang="sr-Latn-RS" altLang="en-US" sz="1400" smtClean="0">
                <a:solidFill>
                  <a:srgbClr val="1CADE4"/>
                </a:solidFill>
              </a:rPr>
              <a:t>Pitanje brisanja tereta prilikom prodaje</a:t>
            </a:r>
          </a:p>
          <a:p>
            <a:pPr marL="1884363" lvl="3">
              <a:buClr>
                <a:srgbClr val="1CADE4"/>
              </a:buClr>
              <a:buFont typeface="Wingdings" pitchFamily="2" charset="2"/>
              <a:buChar char="v"/>
              <a:defRPr/>
            </a:pPr>
            <a:r>
              <a:rPr lang="sr-Latn-RS" altLang="en-US" sz="1400" smtClean="0">
                <a:solidFill>
                  <a:srgbClr val="1CADE4"/>
                </a:solidFill>
              </a:rPr>
              <a:t>Nadležnosti Odbora ili Komisije poverilaca</a:t>
            </a:r>
            <a:endParaRPr lang="en-US" altLang="en-US" sz="1400" smtClean="0"/>
          </a:p>
          <a:p>
            <a:pPr marL="548640" lvl="1">
              <a:buNone/>
              <a:defRPr/>
            </a:pPr>
            <a:endParaRPr lang="sr-Latn-CS" altLang="en-US" sz="1100" dirty="0">
              <a:solidFill>
                <a:schemeClr val="folHlink"/>
              </a:solidFill>
            </a:endParaRPr>
          </a:p>
          <a:p>
            <a:pPr marL="262890" lvl="1" indent="0">
              <a:buNone/>
              <a:defRPr/>
            </a:pPr>
            <a:endParaRPr lang="sr-Latn-C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1746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391527"/>
            <a:ext cx="8596668" cy="4633476"/>
          </a:xfrm>
        </p:spPr>
        <p:txBody>
          <a:bodyPr/>
          <a:lstStyle/>
          <a:p>
            <a:pPr marL="262890" lvl="1" indent="0" algn="ctr">
              <a:buNone/>
              <a:defRPr/>
            </a:pPr>
            <a:r>
              <a:rPr lang="sr-Latn-RS" sz="2400" smtClean="0">
                <a:solidFill>
                  <a:schemeClr val="accent1"/>
                </a:solidFill>
              </a:rPr>
              <a:t>MERE I SADRŽINA PLANA (2)</a:t>
            </a:r>
          </a:p>
          <a:p>
            <a:pPr marL="548640" lvl="1">
              <a:buFontTx/>
              <a:buChar char="-"/>
              <a:defRPr/>
            </a:pPr>
            <a:r>
              <a:rPr lang="sr-Latn-CS" smtClean="0"/>
              <a:t>Odbor ili Komisija poverilaca</a:t>
            </a:r>
            <a:endParaRPr lang="en-US" smtClean="0"/>
          </a:p>
          <a:p>
            <a:pPr marL="1887538" lvl="1" indent="-276225">
              <a:buFont typeface="Wingdings" panose="05000000000000000000" pitchFamily="2" charset="2"/>
              <a:buChar char="v"/>
              <a:defRPr/>
            </a:pPr>
            <a:r>
              <a:rPr lang="sr-Latn-CS" sz="1200" smtClean="0">
                <a:solidFill>
                  <a:schemeClr val="accent1"/>
                </a:solidFill>
              </a:rPr>
              <a:t>Nema jasnih odredbi zakona</a:t>
            </a:r>
            <a:endParaRPr lang="sr-Latn-CS" sz="1200">
              <a:solidFill>
                <a:schemeClr val="accent1"/>
              </a:solidFill>
            </a:endParaRPr>
          </a:p>
          <a:p>
            <a:pPr marL="1887538" lvl="1" indent="-276225">
              <a:buFont typeface="Wingdings" panose="05000000000000000000" pitchFamily="2" charset="2"/>
              <a:buChar char="v"/>
              <a:defRPr/>
            </a:pPr>
            <a:r>
              <a:rPr lang="sr-Latn-CS" sz="1200">
                <a:solidFill>
                  <a:schemeClr val="accent1"/>
                </a:solidFill>
              </a:rPr>
              <a:t>Ne može imati ulogu korporativnog </a:t>
            </a:r>
            <a:r>
              <a:rPr lang="sr-Latn-CS" sz="1200" smtClean="0">
                <a:solidFill>
                  <a:schemeClr val="accent1"/>
                </a:solidFill>
              </a:rPr>
              <a:t>organa</a:t>
            </a:r>
          </a:p>
          <a:p>
            <a:pPr marL="1887538" lvl="1" indent="-276225">
              <a:buFont typeface="Wingdings" panose="05000000000000000000" pitchFamily="2" charset="2"/>
              <a:buChar char="v"/>
              <a:defRPr/>
            </a:pPr>
            <a:r>
              <a:rPr lang="sr-Latn-CS" sz="1200" smtClean="0">
                <a:solidFill>
                  <a:schemeClr val="accent1"/>
                </a:solidFill>
              </a:rPr>
              <a:t>Pitanje odgovornosti prema poveriocima za odlučivanje</a:t>
            </a:r>
          </a:p>
          <a:p>
            <a:pPr marL="1887538" lvl="1" indent="-276225">
              <a:buFont typeface="Wingdings" panose="05000000000000000000" pitchFamily="2" charset="2"/>
              <a:buChar char="v"/>
              <a:defRPr/>
            </a:pPr>
            <a:r>
              <a:rPr lang="sr-Latn-CS" sz="1200" smtClean="0">
                <a:solidFill>
                  <a:schemeClr val="accent1"/>
                </a:solidFill>
              </a:rPr>
              <a:t>Sastav i zamke u </a:t>
            </a:r>
            <a:r>
              <a:rPr lang="sr-Latn-CS" sz="1200" smtClean="0">
                <a:solidFill>
                  <a:schemeClr val="accent1"/>
                </a:solidFill>
              </a:rPr>
              <a:t>primeni (promena člana)</a:t>
            </a:r>
            <a:endParaRPr lang="sr-Latn-CS" sz="1200" smtClean="0">
              <a:solidFill>
                <a:schemeClr val="accent1"/>
              </a:solidFill>
            </a:endParaRPr>
          </a:p>
          <a:p>
            <a:pPr marL="548640" lvl="1">
              <a:buFontTx/>
              <a:buChar char="-"/>
              <a:defRPr/>
            </a:pPr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Dejstvo plana na treća lica</a:t>
            </a:r>
            <a:endParaRPr lang="sr-Latn-R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884363" lvl="3">
              <a:buFont typeface="Wingdings" pitchFamily="2" charset="2"/>
              <a:buChar char="v"/>
              <a:defRPr/>
            </a:pPr>
            <a:r>
              <a:rPr lang="sr-Latn-CS">
                <a:solidFill>
                  <a:schemeClr val="accent1"/>
                </a:solidFill>
              </a:rPr>
              <a:t>Jemci mogu odgovarati sa nezavisnim rokovima dospeća </a:t>
            </a:r>
            <a:endParaRPr lang="sr-Latn-CS" smtClean="0">
              <a:solidFill>
                <a:schemeClr val="accent1"/>
              </a:solidFill>
            </a:endParaRPr>
          </a:p>
          <a:p>
            <a:pPr marL="1884363" lvl="3">
              <a:buFont typeface="Wingdings" pitchFamily="2" charset="2"/>
              <a:buChar char="v"/>
              <a:defRPr/>
            </a:pPr>
            <a:r>
              <a:rPr lang="sr-Latn-CS">
                <a:solidFill>
                  <a:schemeClr val="accent1"/>
                </a:solidFill>
              </a:rPr>
              <a:t>Z</a:t>
            </a:r>
            <a:r>
              <a:rPr lang="sr-Latn-CS" smtClean="0">
                <a:solidFill>
                  <a:schemeClr val="accent1"/>
                </a:solidFill>
              </a:rPr>
              <a:t>aložni dužnici - akcesornost</a:t>
            </a:r>
            <a:endParaRPr lang="sr-Latn-CS" dirty="0">
              <a:solidFill>
                <a:schemeClr val="accent1"/>
              </a:solidFill>
            </a:endParaRPr>
          </a:p>
          <a:p>
            <a:pPr marL="548640" lvl="1">
              <a:buClr>
                <a:srgbClr val="1CADE4"/>
              </a:buClr>
              <a:buFontTx/>
              <a:buChar char="-"/>
              <a:defRPr/>
            </a:pPr>
            <a:r>
              <a:rPr lang="sr-Latn-RS" smtClean="0">
                <a:solidFill>
                  <a:srgbClr val="DFE3E5">
                    <a:lumMod val="25000"/>
                  </a:srgbClr>
                </a:solidFill>
              </a:rPr>
              <a:t>Obavezni podaci o povezanim licima (izmene 2014)</a:t>
            </a:r>
            <a:endParaRPr lang="sr-Latn-RS">
              <a:solidFill>
                <a:srgbClr val="DFE3E5">
                  <a:lumMod val="25000"/>
                </a:srgbClr>
              </a:solidFill>
            </a:endParaRPr>
          </a:p>
          <a:p>
            <a:pPr marL="1884363" lvl="3">
              <a:buClr>
                <a:srgbClr val="1CADE4"/>
              </a:buClr>
              <a:buFont typeface="Wingdings" pitchFamily="2" charset="2"/>
              <a:buChar char="v"/>
              <a:defRPr/>
            </a:pPr>
            <a:r>
              <a:rPr lang="sr-Latn-CS">
                <a:solidFill>
                  <a:srgbClr val="1CADE4"/>
                </a:solidFill>
              </a:rPr>
              <a:t>N</a:t>
            </a:r>
            <a:r>
              <a:rPr lang="x-none">
                <a:solidFill>
                  <a:schemeClr val="accent1"/>
                </a:solidFill>
              </a:rPr>
              <a:t>a ovaj način je jasnije da se od </a:t>
            </a:r>
            <a:r>
              <a:rPr lang="x-none" smtClean="0">
                <a:solidFill>
                  <a:schemeClr val="accent1"/>
                </a:solidFill>
              </a:rPr>
              <a:t>stečajnog </a:t>
            </a:r>
            <a:r>
              <a:rPr lang="x-none">
                <a:solidFill>
                  <a:schemeClr val="accent1"/>
                </a:solidFill>
              </a:rPr>
              <a:t>upravnika može tražiti da proveri ove </a:t>
            </a:r>
            <a:r>
              <a:rPr lang="x-none" smtClean="0">
                <a:solidFill>
                  <a:schemeClr val="accent1"/>
                </a:solidFill>
              </a:rPr>
              <a:t>podatk</a:t>
            </a:r>
            <a:r>
              <a:rPr lang="sr-Latn-RS" smtClean="0">
                <a:solidFill>
                  <a:schemeClr val="accent1"/>
                </a:solidFill>
              </a:rPr>
              <a:t>e</a:t>
            </a:r>
            <a:endParaRPr lang="sr-Latn-CS">
              <a:solidFill>
                <a:srgbClr val="1CADE4"/>
              </a:solidFill>
            </a:endParaRPr>
          </a:p>
          <a:p>
            <a:pPr marL="548640" lvl="1">
              <a:buClr>
                <a:srgbClr val="1CADE4"/>
              </a:buClr>
              <a:buFontTx/>
              <a:buChar char="-"/>
              <a:defRPr/>
            </a:pPr>
            <a:r>
              <a:rPr lang="sr-Latn-RS" smtClean="0">
                <a:solidFill>
                  <a:srgbClr val="DFE3E5">
                    <a:lumMod val="25000"/>
                  </a:srgbClr>
                </a:solidFill>
              </a:rPr>
              <a:t>Obavezna procena vrednosti imovine dužnika (izmene 2014)</a:t>
            </a:r>
            <a:endParaRPr lang="sr-Latn-RS">
              <a:solidFill>
                <a:srgbClr val="DFE3E5">
                  <a:lumMod val="25000"/>
                </a:srgbClr>
              </a:solidFill>
            </a:endParaRPr>
          </a:p>
          <a:p>
            <a:pPr marL="1884363" lvl="3">
              <a:buClr>
                <a:srgbClr val="1CADE4"/>
              </a:buClr>
              <a:buFont typeface="Wingdings" pitchFamily="2" charset="2"/>
              <a:buChar char="v"/>
              <a:defRPr/>
            </a:pPr>
            <a:r>
              <a:rPr lang="sr-Latn-CS" altLang="en-US">
                <a:solidFill>
                  <a:srgbClr val="1CADE4"/>
                </a:solidFill>
              </a:rPr>
              <a:t>R</a:t>
            </a:r>
            <a:r>
              <a:rPr lang="sr-Latn-CS" altLang="en-US" smtClean="0">
                <a:solidFill>
                  <a:srgbClr val="1CADE4"/>
                </a:solidFill>
              </a:rPr>
              <a:t>ok važnosti 6 meseci</a:t>
            </a:r>
          </a:p>
          <a:p>
            <a:pPr marL="1884363" lvl="3">
              <a:buClr>
                <a:srgbClr val="1CADE4"/>
              </a:buClr>
              <a:buFont typeface="Wingdings" pitchFamily="2" charset="2"/>
              <a:buChar char="v"/>
              <a:defRPr/>
            </a:pPr>
            <a:r>
              <a:rPr lang="sr-Latn-RS" altLang="en-US" smtClean="0">
                <a:solidFill>
                  <a:srgbClr val="1CADE4"/>
                </a:solidFill>
              </a:rPr>
              <a:t>Z</a:t>
            </a:r>
            <a:r>
              <a:rPr lang="x-none" altLang="en-US" smtClean="0">
                <a:solidFill>
                  <a:srgbClr val="1CADE4"/>
                </a:solidFill>
              </a:rPr>
              <a:t>akonodavac </a:t>
            </a:r>
            <a:r>
              <a:rPr lang="x-none" altLang="en-US">
                <a:solidFill>
                  <a:srgbClr val="1CADE4"/>
                </a:solidFill>
              </a:rPr>
              <a:t>je propustio da precizira da ovu procenu vrši ovlašćeni </a:t>
            </a:r>
            <a:r>
              <a:rPr lang="x-none" altLang="en-US" smtClean="0">
                <a:solidFill>
                  <a:srgbClr val="1CADE4"/>
                </a:solidFill>
              </a:rPr>
              <a:t>procenitelj</a:t>
            </a:r>
            <a:endParaRPr lang="sr-Latn-CS" altLang="en-US">
              <a:solidFill>
                <a:srgbClr val="1CADE4"/>
              </a:solidFill>
            </a:endParaRPr>
          </a:p>
          <a:p>
            <a:pPr marL="1884363" lvl="3">
              <a:buClr>
                <a:srgbClr val="1CADE4"/>
              </a:buClr>
              <a:buFont typeface="Wingdings" pitchFamily="2" charset="2"/>
              <a:buChar char="v"/>
              <a:defRPr/>
            </a:pPr>
            <a:endParaRPr lang="sr-Latn-CS" altLang="en-US" sz="2400"/>
          </a:p>
          <a:p>
            <a:pPr marL="647700" lvl="2" indent="-285750">
              <a:buFont typeface="Wingdings" panose="05000000000000000000" pitchFamily="2" charset="2"/>
              <a:buChar char="Ø"/>
              <a:defRPr/>
            </a:pPr>
            <a:endParaRPr lang="x-none" altLang="en-US" sz="1600"/>
          </a:p>
          <a:p>
            <a:pPr marL="262890" lvl="1" indent="0">
              <a:buNone/>
              <a:defRPr/>
            </a:pPr>
            <a:endParaRPr lang="sr-Latn-C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1353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391527"/>
            <a:ext cx="8596668" cy="4633476"/>
          </a:xfrm>
        </p:spPr>
        <p:txBody>
          <a:bodyPr/>
          <a:lstStyle/>
          <a:p>
            <a:pPr marL="262890" lvl="1" indent="0" algn="ctr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sr-Latn-RS" sz="2400" smtClean="0">
                <a:solidFill>
                  <a:schemeClr val="accent1"/>
                </a:solidFill>
              </a:rPr>
              <a:t>OBAVEŠTAVANJE POVERILACA I PRIMEDBE NA PLAN</a:t>
            </a:r>
          </a:p>
          <a:p>
            <a:pPr marL="628650" lvl="1" indent="-309563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sr-Latn-RS" sz="1500" smtClean="0">
                <a:solidFill>
                  <a:schemeClr val="bg2">
                    <a:lumMod val="25000"/>
                  </a:schemeClr>
                </a:solidFill>
              </a:rPr>
              <a:t>2014</a:t>
            </a:r>
            <a:r>
              <a:rPr lang="sr-Latn-RS" sz="1500" smtClean="0">
                <a:solidFill>
                  <a:schemeClr val="bg2">
                    <a:lumMod val="25000"/>
                  </a:schemeClr>
                </a:solidFill>
              </a:rPr>
              <a:t>. godine u</a:t>
            </a:r>
            <a:r>
              <a:rPr lang="x-none" sz="1500" smtClean="0">
                <a:solidFill>
                  <a:schemeClr val="bg2">
                    <a:lumMod val="25000"/>
                  </a:schemeClr>
                </a:solidFill>
              </a:rPr>
              <a:t>vedena </a:t>
            </a:r>
            <a:r>
              <a:rPr lang="x-none" sz="1500">
                <a:solidFill>
                  <a:schemeClr val="bg2">
                    <a:lumMod val="25000"/>
                  </a:schemeClr>
                </a:solidFill>
              </a:rPr>
              <a:t>obaveza objave na elektronskoj oglasnoj tabli svih akata koje sud donese u </a:t>
            </a:r>
            <a:r>
              <a:rPr lang="x-none" sz="1500" smtClean="0">
                <a:solidFill>
                  <a:schemeClr val="bg2">
                    <a:lumMod val="25000"/>
                  </a:schemeClr>
                </a:solidFill>
              </a:rPr>
              <a:t>postupku</a:t>
            </a:r>
            <a:endParaRPr lang="sr-Latn-RS" sz="1500" smtClean="0">
              <a:solidFill>
                <a:schemeClr val="bg2">
                  <a:lumMod val="25000"/>
                </a:schemeClr>
              </a:solidFill>
            </a:endParaRP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CS" sz="1200" smtClean="0">
                <a:solidFill>
                  <a:srgbClr val="1CADE4"/>
                </a:solidFill>
              </a:rPr>
              <a:t>Nema ujednačenog poštovanja ove obaveze</a:t>
            </a: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x-none" sz="1200" smtClean="0">
                <a:solidFill>
                  <a:srgbClr val="1CADE4"/>
                </a:solidFill>
              </a:rPr>
              <a:t>el</a:t>
            </a:r>
            <a:r>
              <a:rPr lang="sr-Latn-RS" sz="1200" smtClean="0">
                <a:solidFill>
                  <a:srgbClr val="1CADE4"/>
                </a:solidFill>
              </a:rPr>
              <a:t>ektronske oglasne </a:t>
            </a:r>
            <a:r>
              <a:rPr lang="x-none" sz="1200" smtClean="0">
                <a:solidFill>
                  <a:srgbClr val="1CADE4"/>
                </a:solidFill>
              </a:rPr>
              <a:t>table </a:t>
            </a:r>
            <a:r>
              <a:rPr lang="x-none" sz="1200">
                <a:solidFill>
                  <a:srgbClr val="1CADE4"/>
                </a:solidFill>
              </a:rPr>
              <a:t>su relativno nepregledne i ne sadrže pristup arhivi </a:t>
            </a:r>
            <a:r>
              <a:rPr lang="x-none" sz="1200" smtClean="0">
                <a:solidFill>
                  <a:srgbClr val="1CADE4"/>
                </a:solidFill>
              </a:rPr>
              <a:t>oglasa</a:t>
            </a:r>
            <a:endParaRPr lang="x-none" sz="1200">
              <a:solidFill>
                <a:srgbClr val="1CADE4"/>
              </a:solidFill>
            </a:endParaRPr>
          </a:p>
          <a:p>
            <a:pPr marL="548640" lvl="1">
              <a:buFontTx/>
              <a:buChar char="-"/>
              <a:defRPr/>
            </a:pPr>
            <a:r>
              <a:rPr lang="sr-Latn-RS" sz="1500" smtClean="0">
                <a:solidFill>
                  <a:schemeClr val="bg2">
                    <a:lumMod val="25000"/>
                  </a:schemeClr>
                </a:solidFill>
              </a:rPr>
              <a:t>Član 164. obavezuje sud da dostavi obaveštenje o ročištu lično poveriocima i vlasnicima kapitala</a:t>
            </a:r>
            <a:endParaRPr lang="sr-Latn-RS" sz="1500">
              <a:solidFill>
                <a:schemeClr val="bg2">
                  <a:lumMod val="25000"/>
                </a:schemeClr>
              </a:solidFill>
            </a:endParaRPr>
          </a:p>
          <a:p>
            <a:pPr marL="1887538" lvl="1" indent="-276225">
              <a:buFont typeface="Wingdings" panose="05000000000000000000" pitchFamily="2" charset="2"/>
              <a:buChar char="v"/>
              <a:defRPr/>
            </a:pPr>
            <a:r>
              <a:rPr lang="sr-Latn-CS" sz="1200" smtClean="0">
                <a:solidFill>
                  <a:schemeClr val="accent1"/>
                </a:solidFill>
              </a:rPr>
              <a:t>Ipak, u praksi se primenjuje obaveštavanje putem oglasa u Sl. glasniku</a:t>
            </a:r>
          </a:p>
          <a:p>
            <a:pPr marL="1887538" lvl="1" indent="-276225">
              <a:buFont typeface="Wingdings" panose="05000000000000000000" pitchFamily="2" charset="2"/>
              <a:buChar char="v"/>
              <a:defRPr/>
            </a:pPr>
            <a:r>
              <a:rPr lang="sr-Latn-CS" sz="1200" smtClean="0">
                <a:solidFill>
                  <a:schemeClr val="accent1"/>
                </a:solidFill>
              </a:rPr>
              <a:t>Rok od 15 dana za objavu pre ročišta</a:t>
            </a:r>
          </a:p>
          <a:p>
            <a:pPr marL="548640" lvl="1">
              <a:buClr>
                <a:srgbClr val="1CADE4"/>
              </a:buClr>
              <a:buFontTx/>
              <a:buChar char="-"/>
              <a:defRPr/>
            </a:pPr>
            <a:r>
              <a:rPr lang="sr-Latn-RS" sz="1500" smtClean="0">
                <a:solidFill>
                  <a:schemeClr val="bg2">
                    <a:lumMod val="25000"/>
                  </a:schemeClr>
                </a:solidFill>
              </a:rPr>
              <a:t>Zakon ne sadrži izričito pravo poverilaca da podnose primedbe na plan</a:t>
            </a: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CS" sz="1200" smtClean="0">
                <a:solidFill>
                  <a:srgbClr val="1CADE4"/>
                </a:solidFill>
              </a:rPr>
              <a:t>Ipak</a:t>
            </a:r>
            <a:r>
              <a:rPr lang="sr-Latn-CS" sz="1200">
                <a:solidFill>
                  <a:srgbClr val="1CADE4"/>
                </a:solidFill>
              </a:rPr>
              <a:t>, u praksi se </a:t>
            </a:r>
            <a:r>
              <a:rPr lang="sr-Latn-CS" sz="1200" smtClean="0">
                <a:solidFill>
                  <a:srgbClr val="1CADE4"/>
                </a:solidFill>
              </a:rPr>
              <a:t>to prihvata kao nesporno</a:t>
            </a: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CS" sz="1200" smtClean="0">
                <a:solidFill>
                  <a:srgbClr val="1CADE4"/>
                </a:solidFill>
              </a:rPr>
              <a:t>Sudska praksa zauzela stav da sudija o primedbama ne odlučuje posebno, već u okviru obrazloženja rešenja kojim potvrduje ili odbacuje plan</a:t>
            </a: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CS" sz="1200" smtClean="0">
                <a:solidFill>
                  <a:srgbClr val="1CADE4"/>
                </a:solidFill>
              </a:rPr>
              <a:t>U slučaju da sudija propusti da odluči po primedbi – povreda postupka i ukidanje rešenja</a:t>
            </a: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CS" sz="1200" smtClean="0">
                <a:solidFill>
                  <a:srgbClr val="1CADE4"/>
                </a:solidFill>
              </a:rPr>
              <a:t>Donekle sporna uloga stečajnog upravnika ako je on predlagač plana – ima interes da se plan usvoji</a:t>
            </a:r>
            <a:endParaRPr lang="sr-Latn-CS" sz="1200">
              <a:solidFill>
                <a:schemeClr val="accent1"/>
              </a:solidFill>
            </a:endParaRP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endParaRPr lang="sr-Latn-CS" sz="1100">
              <a:solidFill>
                <a:srgbClr val="1CADE4"/>
              </a:solidFill>
            </a:endParaRP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endParaRPr lang="sr-Latn-CS" sz="1100">
              <a:solidFill>
                <a:srgbClr val="1CADE4"/>
              </a:solidFill>
            </a:endParaRPr>
          </a:p>
          <a:p>
            <a:pPr marL="548640" lvl="1">
              <a:buClr>
                <a:srgbClr val="1CADE4"/>
              </a:buClr>
              <a:buFontTx/>
              <a:buChar char="-"/>
              <a:defRPr/>
            </a:pPr>
            <a:endParaRPr lang="sr-Latn-RS" sz="1500">
              <a:solidFill>
                <a:schemeClr val="bg2">
                  <a:lumMod val="25000"/>
                </a:schemeClr>
              </a:solidFill>
            </a:endParaRPr>
          </a:p>
          <a:p>
            <a:pPr marL="548640" lvl="1">
              <a:buClr>
                <a:srgbClr val="1CADE4"/>
              </a:buClr>
              <a:buFontTx/>
              <a:buChar char="-"/>
              <a:defRPr/>
            </a:pPr>
            <a:endParaRPr lang="en-US" altLang="en-US" sz="1400" smtClean="0"/>
          </a:p>
          <a:p>
            <a:pPr marL="548640" lvl="1">
              <a:buNone/>
              <a:defRPr/>
            </a:pPr>
            <a:endParaRPr lang="sr-Latn-CS" altLang="en-US" sz="1100" dirty="0">
              <a:solidFill>
                <a:schemeClr val="folHlink"/>
              </a:solidFill>
            </a:endParaRPr>
          </a:p>
          <a:p>
            <a:pPr marL="262890" lvl="1" indent="0">
              <a:buNone/>
              <a:defRPr/>
            </a:pPr>
            <a:endParaRPr lang="sr-Latn-C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83602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333470"/>
            <a:ext cx="8596668" cy="4633476"/>
          </a:xfrm>
        </p:spPr>
        <p:txBody>
          <a:bodyPr/>
          <a:lstStyle/>
          <a:p>
            <a:pPr marL="262890" lvl="1" indent="0" algn="ctr"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sr-Latn-RS" sz="2400" smtClean="0">
                <a:solidFill>
                  <a:schemeClr val="accent1"/>
                </a:solidFill>
              </a:rPr>
              <a:t>ODBACIVANJE I NOVE VERZIJE PLANA</a:t>
            </a:r>
          </a:p>
          <a:p>
            <a:pPr marL="548640" lvl="1">
              <a:spcBef>
                <a:spcPts val="600"/>
              </a:spcBef>
              <a:buFontTx/>
              <a:buChar char="-"/>
              <a:defRPr/>
            </a:pPr>
            <a:r>
              <a:rPr lang="sr-Latn-RS" sz="1500" smtClean="0">
                <a:solidFill>
                  <a:schemeClr val="bg2">
                    <a:lumMod val="25000"/>
                  </a:schemeClr>
                </a:solidFill>
              </a:rPr>
              <a:t>Stečajni </a:t>
            </a:r>
            <a:r>
              <a:rPr lang="sr-Latn-RS" sz="1500" smtClean="0">
                <a:solidFill>
                  <a:schemeClr val="bg2">
                    <a:lumMod val="25000"/>
                  </a:schemeClr>
                </a:solidFill>
              </a:rPr>
              <a:t>sudija može postupati po službenoj dužnosti ili na predlog zainteresovanog lica</a:t>
            </a:r>
          </a:p>
          <a:p>
            <a:pPr marL="1887538" lvl="1" indent="-276225">
              <a:buFont typeface="Wingdings" panose="05000000000000000000" pitchFamily="2" charset="2"/>
              <a:buChar char="v"/>
              <a:defRPr/>
            </a:pPr>
            <a:r>
              <a:rPr lang="sr-Latn-CS" sz="1200" smtClean="0">
                <a:solidFill>
                  <a:schemeClr val="accent1"/>
                </a:solidFill>
              </a:rPr>
              <a:t>O predlogu bi trebalo da donese posebnu odluku, ali praksa suprotna</a:t>
            </a:r>
            <a:endParaRPr lang="sr-Latn-CS" sz="1200">
              <a:solidFill>
                <a:schemeClr val="accent1"/>
              </a:solidFill>
            </a:endParaRPr>
          </a:p>
          <a:p>
            <a:pPr marL="1887538" lvl="1" indent="-276225">
              <a:buFont typeface="Wingdings" panose="05000000000000000000" pitchFamily="2" charset="2"/>
              <a:buChar char="v"/>
              <a:defRPr/>
            </a:pPr>
            <a:r>
              <a:rPr lang="sr-Latn-RS" sz="1200" smtClean="0">
                <a:solidFill>
                  <a:schemeClr val="accent1"/>
                </a:solidFill>
              </a:rPr>
              <a:t>Izmenama iz 2014. godine precizirano da sud odluku donosi u roku od osam dana</a:t>
            </a:r>
          </a:p>
          <a:p>
            <a:pPr marL="1887538" lvl="1" indent="-276225">
              <a:buFont typeface="Wingdings" panose="05000000000000000000" pitchFamily="2" charset="2"/>
              <a:buChar char="v"/>
              <a:defRPr/>
            </a:pPr>
            <a:r>
              <a:rPr lang="sr-Latn-RS" sz="1200" smtClean="0">
                <a:solidFill>
                  <a:schemeClr val="accent1"/>
                </a:solidFill>
              </a:rPr>
              <a:t>Razlozi obuhvataju kršenje odredbi zakona o sadržini plana, ali i kršenje bilo kog drugog propisa</a:t>
            </a:r>
          </a:p>
          <a:p>
            <a:pPr marL="1887538" lvl="1" indent="-276225">
              <a:buFont typeface="Wingdings" panose="05000000000000000000" pitchFamily="2" charset="2"/>
              <a:buChar char="v"/>
              <a:defRPr/>
            </a:pPr>
            <a:r>
              <a:rPr lang="sr-Latn-RS" sz="1200" smtClean="0">
                <a:solidFill>
                  <a:schemeClr val="accent1"/>
                </a:solidFill>
              </a:rPr>
              <a:t>Prvostepene sudije </a:t>
            </a:r>
            <a:r>
              <a:rPr lang="sr-Latn-RS" sz="1200" smtClean="0">
                <a:solidFill>
                  <a:schemeClr val="accent1"/>
                </a:solidFill>
              </a:rPr>
              <a:t>nevoljno </a:t>
            </a:r>
            <a:r>
              <a:rPr lang="sr-Latn-RS" sz="1200" smtClean="0">
                <a:solidFill>
                  <a:schemeClr val="accent1"/>
                </a:solidFill>
              </a:rPr>
              <a:t>odbacuju planove kao nezakonite</a:t>
            </a:r>
          </a:p>
          <a:p>
            <a:pPr marL="548640" lvl="1">
              <a:buFontTx/>
              <a:buChar char="-"/>
              <a:defRPr/>
            </a:pPr>
            <a:r>
              <a:rPr lang="sr-Latn-RS" sz="1500">
                <a:solidFill>
                  <a:schemeClr val="bg2">
                    <a:lumMod val="25000"/>
                  </a:schemeClr>
                </a:solidFill>
              </a:rPr>
              <a:t>Ako su nedostaci otklonjivi, sud će predlagaču naložiti da uredi plan u primerenom roku</a:t>
            </a: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RS" sz="1200" smtClean="0">
                <a:solidFill>
                  <a:srgbClr val="1CADE4"/>
                </a:solidFill>
              </a:rPr>
              <a:t>Nema ujednačene prakse šta se smatra otklonjivim, a šta neotklonjivim nedostacima</a:t>
            </a: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RS" sz="1200">
                <a:solidFill>
                  <a:srgbClr val="1CADE4"/>
                </a:solidFill>
              </a:rPr>
              <a:t>U</a:t>
            </a:r>
            <a:r>
              <a:rPr lang="sr-Latn-RS" sz="1200" smtClean="0">
                <a:solidFill>
                  <a:srgbClr val="1CADE4"/>
                </a:solidFill>
              </a:rPr>
              <a:t> principu, ako predlagač zatraži rok za uređenje plana kako bi </a:t>
            </a:r>
            <a:r>
              <a:rPr lang="sr-Latn-RS" sz="1200" smtClean="0">
                <a:solidFill>
                  <a:srgbClr val="1CADE4"/>
                </a:solidFill>
              </a:rPr>
              <a:t>postigao </a:t>
            </a:r>
            <a:r>
              <a:rPr lang="sr-Latn-RS" sz="1200" smtClean="0">
                <a:solidFill>
                  <a:srgbClr val="1CADE4"/>
                </a:solidFill>
              </a:rPr>
              <a:t>većinsku </a:t>
            </a:r>
            <a:r>
              <a:rPr lang="sr-Latn-RS" sz="1200" smtClean="0">
                <a:solidFill>
                  <a:srgbClr val="1CADE4"/>
                </a:solidFill>
              </a:rPr>
              <a:t>podršku </a:t>
            </a:r>
            <a:r>
              <a:rPr lang="sr-Latn-RS" sz="1200" smtClean="0">
                <a:solidFill>
                  <a:srgbClr val="1CADE4"/>
                </a:solidFill>
              </a:rPr>
              <a:t>poverilaca, sudije prihvataju i po nekoliko odlaganja</a:t>
            </a: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RS" sz="1200" smtClean="0">
                <a:solidFill>
                  <a:srgbClr val="1CADE4"/>
                </a:solidFill>
              </a:rPr>
              <a:t>Problem loš kvalitet planova i brojne i značajne izmene suštinskih odredbi tokom postupka </a:t>
            </a:r>
          </a:p>
          <a:p>
            <a:pPr marL="548640" lvl="1">
              <a:buClr>
                <a:srgbClr val="1CADE4"/>
              </a:buClr>
              <a:buFontTx/>
              <a:buChar char="-"/>
              <a:defRPr/>
            </a:pPr>
            <a:r>
              <a:rPr lang="sr-Latn-RS" altLang="en-US" sz="1500" smtClean="0">
                <a:solidFill>
                  <a:srgbClr val="DFE3E5">
                    <a:lumMod val="25000"/>
                  </a:srgbClr>
                </a:solidFill>
              </a:rPr>
              <a:t>U slučaju odbačaja plana, stečajni postupak se nastavlja</a:t>
            </a:r>
          </a:p>
          <a:p>
            <a:pPr marL="1887538" lvl="1" indent="-276225">
              <a:buClr>
                <a:srgbClr val="1CADE4"/>
              </a:buClr>
              <a:buFont typeface="Wingdings" panose="05000000000000000000" pitchFamily="2" charset="2"/>
              <a:buChar char="v"/>
              <a:defRPr/>
            </a:pPr>
            <a:r>
              <a:rPr lang="sr-Latn-RS" sz="1200" smtClean="0">
                <a:solidFill>
                  <a:srgbClr val="1CADE4"/>
                </a:solidFill>
              </a:rPr>
              <a:t>Ukoliko plan nije izglasan, predlagač ima pravo da traži dodatni rok od 30 dana za novi plan </a:t>
            </a:r>
            <a:endParaRPr lang="sr-Latn-RS" sz="1200">
              <a:solidFill>
                <a:srgbClr val="1CADE4"/>
              </a:solidFill>
            </a:endParaRPr>
          </a:p>
          <a:p>
            <a:pPr marL="548640" lvl="1">
              <a:buClr>
                <a:srgbClr val="1CADE4"/>
              </a:buClr>
              <a:buFontTx/>
              <a:buChar char="-"/>
              <a:defRPr/>
            </a:pPr>
            <a:endParaRPr lang="en-US" altLang="en-US" sz="1400" smtClean="0"/>
          </a:p>
          <a:p>
            <a:pPr marL="548640" lvl="1">
              <a:buNone/>
              <a:defRPr/>
            </a:pPr>
            <a:endParaRPr lang="sr-Latn-CS" altLang="en-US" sz="1100" dirty="0">
              <a:solidFill>
                <a:schemeClr val="folHlink"/>
              </a:solidFill>
            </a:endParaRPr>
          </a:p>
          <a:p>
            <a:pPr marL="262890" lvl="1" indent="0">
              <a:buNone/>
              <a:defRPr/>
            </a:pPr>
            <a:endParaRPr lang="sr-Latn-C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1152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398</TotalTime>
  <Words>1162</Words>
  <Application>Microsoft Office PowerPoint</Application>
  <PresentationFormat>Custom</PresentationFormat>
  <Paragraphs>179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Reorganizacija u stečaju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Zorica ZM. Markovic</dc:creator>
  <cp:lastModifiedBy>Luka</cp:lastModifiedBy>
  <cp:revision>42</cp:revision>
  <dcterms:created xsi:type="dcterms:W3CDTF">2015-04-14T07:41:11Z</dcterms:created>
  <dcterms:modified xsi:type="dcterms:W3CDTF">2015-06-23T06:24:47Z</dcterms:modified>
</cp:coreProperties>
</file>